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vl6pPr>
      <a:defRPr>
        <a:latin typeface="Arial"/>
        <a:ea typeface="Arial"/>
        <a:cs typeface="Arial"/>
        <a:sym typeface="Arial"/>
      </a:defRPr>
    </a:lvl6pPr>
    <a:lvl7pPr>
      <a:defRPr>
        <a:latin typeface="Arial"/>
        <a:ea typeface="Arial"/>
        <a:cs typeface="Arial"/>
        <a:sym typeface="Arial"/>
      </a:defRPr>
    </a:lvl7pPr>
    <a:lvl8pPr>
      <a:defRPr>
        <a:latin typeface="Arial"/>
        <a:ea typeface="Arial"/>
        <a:cs typeface="Arial"/>
        <a:sym typeface="Arial"/>
      </a:defRPr>
    </a:lvl8pPr>
    <a:lvl9pPr>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0DEEF"/>
          </a:solidFill>
        </a:fill>
      </a:tcStyle>
    </a:wholeTbl>
    <a:band2H>
      <a:tcTxStyle b="def" i="def"/>
      <a:tcStyle>
        <a:tcBdr/>
        <a:fill>
          <a:solidFill>
            <a:srgbClr val="E9EFF7"/>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0E0E0"/>
          </a:solidFill>
        </a:fill>
      </a:tcStyle>
    </a:wholeTbl>
    <a:band2H>
      <a:tcTxStyle b="def" i="def"/>
      <a:tcStyle>
        <a:tcBdr/>
        <a:fill>
          <a:solidFill>
            <a:srgbClr val="F0F0F0"/>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4E2CE"/>
          </a:solidFill>
        </a:fill>
      </a:tcStyle>
    </a:wholeTbl>
    <a:band2H>
      <a:tcTxStyle b="def" i="def"/>
      <a:tcStyle>
        <a:tcBdr/>
        <a:fill>
          <a:solidFill>
            <a:srgbClr val="EBF1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B9BD5"/>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5B9BD5"/>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ph type="sldImg"/>
          </p:nvPr>
        </p:nvSpPr>
        <p:spPr>
          <a:xfrm>
            <a:off x="1143000" y="685800"/>
            <a:ext cx="4572000" cy="3429000"/>
          </a:xfrm>
          <a:prstGeom prst="rect">
            <a:avLst/>
          </a:prstGeom>
        </p:spPr>
        <p:txBody>
          <a:bodyPr/>
          <a:lstStyle/>
          <a:p>
            <a:pPr lvl="0"/>
          </a:p>
        </p:txBody>
      </p:sp>
      <p:sp>
        <p:nvSpPr>
          <p:cNvPr id="77" name="Shape 7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lvl="0"/>
          </a:p>
        </p:txBody>
      </p:sp>
      <p:sp>
        <p:nvSpPr>
          <p:cNvPr id="158" name="Shape 158"/>
          <p:cNvSpPr/>
          <p:nvPr>
            <p:ph type="body" sz="quarter" idx="1"/>
          </p:nvPr>
        </p:nvSpPr>
        <p:spPr>
          <a:prstGeom prst="rect">
            <a:avLst/>
          </a:prstGeom>
        </p:spPr>
        <p:txBody>
          <a:bodyPr/>
          <a:lstStyle>
            <a:lvl1pPr>
              <a:lnSpc>
                <a:spcPct val="117999"/>
              </a:lnSpc>
              <a:defRPr>
                <a:latin typeface="Calibri"/>
                <a:ea typeface="Calibri"/>
                <a:cs typeface="Calibri"/>
                <a:sym typeface="Calibri"/>
              </a:defRPr>
            </a:lvl1pPr>
          </a:lstStyle>
          <a:p>
            <a:pPr lvl="0">
              <a:defRPr sz="1800"/>
            </a:pPr>
            <a:r>
              <a:rPr sz="2200"/>
              <a:t>Update peter BIO – EVP not (sales)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lvl="0"/>
          </a:p>
        </p:txBody>
      </p:sp>
      <p:sp>
        <p:nvSpPr>
          <p:cNvPr id="211" name="Shape 211"/>
          <p:cNvSpPr/>
          <p:nvPr>
            <p:ph type="body" sz="quarter" idx="1"/>
          </p:nvPr>
        </p:nvSpPr>
        <p:spPr>
          <a:prstGeom prst="rect">
            <a:avLst/>
          </a:prstGeom>
        </p:spPr>
        <p:txBody>
          <a:bodyPr/>
          <a:lstStyle/>
          <a:p>
            <a:pPr lvl="0">
              <a:lnSpc>
                <a:spcPct val="100000"/>
              </a:lnSpc>
              <a:defRPr sz="1800"/>
            </a:pPr>
            <a:r>
              <a:rPr sz="1200">
                <a:latin typeface="Arial"/>
                <a:ea typeface="Arial"/>
                <a:cs typeface="Arial"/>
                <a:sym typeface="Arial"/>
              </a:rPr>
              <a:t>Runtime can run on be </a:t>
            </a:r>
            <a:endParaRPr sz="1200">
              <a:latin typeface="Arial"/>
              <a:ea typeface="Arial"/>
              <a:cs typeface="Arial"/>
              <a:sym typeface="Arial"/>
            </a:endParaRPr>
          </a:p>
          <a:p>
            <a:pPr lvl="0" marL="113396" indent="-113396">
              <a:lnSpc>
                <a:spcPct val="100000"/>
              </a:lnSpc>
              <a:buSzPct val="100000"/>
              <a:buFont typeface="Arial"/>
              <a:buChar char="•"/>
              <a:defRPr sz="1800"/>
            </a:pPr>
            <a:r>
              <a:rPr sz="1200">
                <a:latin typeface="Arial"/>
                <a:ea typeface="Arial"/>
                <a:cs typeface="Arial"/>
                <a:sym typeface="Arial"/>
              </a:rPr>
              <a:t>Standalone</a:t>
            </a:r>
            <a:endParaRPr sz="1200">
              <a:latin typeface="Arial"/>
              <a:ea typeface="Arial"/>
              <a:cs typeface="Arial"/>
              <a:sym typeface="Arial"/>
            </a:endParaRPr>
          </a:p>
          <a:p>
            <a:pPr lvl="0" marL="113396" indent="-113396">
              <a:lnSpc>
                <a:spcPct val="100000"/>
              </a:lnSpc>
              <a:buSzPct val="100000"/>
              <a:buFont typeface="Arial"/>
              <a:buChar char="•"/>
              <a:defRPr sz="1800"/>
            </a:pPr>
            <a:r>
              <a:rPr sz="1200">
                <a:latin typeface="Arial"/>
                <a:ea typeface="Arial"/>
                <a:cs typeface="Arial"/>
                <a:sym typeface="Arial"/>
              </a:rPr>
              <a:t>YARN</a:t>
            </a:r>
            <a:endParaRPr sz="1200">
              <a:latin typeface="Arial"/>
              <a:ea typeface="Arial"/>
              <a:cs typeface="Arial"/>
              <a:sym typeface="Arial"/>
            </a:endParaRPr>
          </a:p>
          <a:p>
            <a:pPr lvl="0" marL="113396" indent="-113396">
              <a:lnSpc>
                <a:spcPct val="100000"/>
              </a:lnSpc>
              <a:buSzPct val="100000"/>
              <a:buFont typeface="Arial"/>
              <a:buChar char="•"/>
              <a:defRPr sz="1800"/>
            </a:pPr>
            <a:r>
              <a:rPr sz="1200">
                <a:latin typeface="Arial"/>
                <a:ea typeface="Arial"/>
                <a:cs typeface="Arial"/>
                <a:sym typeface="Arial"/>
              </a:rPr>
              <a:t>EC2</a:t>
            </a:r>
            <a:endParaRPr sz="1200">
              <a:latin typeface="Arial"/>
              <a:ea typeface="Arial"/>
              <a:cs typeface="Arial"/>
              <a:sym typeface="Arial"/>
            </a:endParaRPr>
          </a:p>
          <a:p>
            <a:pPr lvl="0" marL="113396" indent="-113396">
              <a:lnSpc>
                <a:spcPct val="100000"/>
              </a:lnSpc>
              <a:buSzPct val="100000"/>
              <a:buFont typeface="Arial"/>
              <a:buChar char="•"/>
              <a:defRPr sz="1800"/>
            </a:pPr>
            <a:r>
              <a:rPr sz="1200">
                <a:latin typeface="Arial"/>
                <a:ea typeface="Arial"/>
                <a:cs typeface="Arial"/>
                <a:sym typeface="Arial"/>
              </a:rPr>
              <a:t>Soon CloudFoundry</a:t>
            </a:r>
            <a:endParaRPr sz="1200">
              <a:latin typeface="Arial"/>
              <a:ea typeface="Arial"/>
              <a:cs typeface="Arial"/>
              <a:sym typeface="Arial"/>
            </a:endParaRPr>
          </a:p>
          <a:p>
            <a:pPr lvl="0" marL="170094" indent="-170094">
              <a:lnSpc>
                <a:spcPct val="100000"/>
              </a:lnSpc>
              <a:buSzPct val="100000"/>
              <a:buFont typeface="Arial"/>
              <a:buChar char="•"/>
              <a:defRPr sz="1800"/>
            </a:pPr>
            <a:endParaRPr sz="1200">
              <a:latin typeface="Arial"/>
              <a:ea typeface="Arial"/>
              <a:cs typeface="Arial"/>
              <a:sym typeface="Arial"/>
            </a:endParaRPr>
          </a:p>
          <a:p>
            <a:pPr lvl="0">
              <a:lnSpc>
                <a:spcPct val="100000"/>
              </a:lnSpc>
              <a:defRPr sz="1800"/>
            </a:pPr>
            <a:r>
              <a:rPr sz="1200">
                <a:latin typeface="Arial"/>
                <a:ea typeface="Arial"/>
                <a:cs typeface="Arial"/>
                <a:sym typeface="Arial"/>
              </a:rPr>
              <a:t>Hadoop distribution agnostic (support for 8 out of the box)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lvl="0"/>
          </a:p>
        </p:txBody>
      </p:sp>
      <p:sp>
        <p:nvSpPr>
          <p:cNvPr id="391" name="Shape 391"/>
          <p:cNvSpPr/>
          <p:nvPr>
            <p:ph type="body" sz="quarter" idx="1"/>
          </p:nvPr>
        </p:nvSpPr>
        <p:spPr>
          <a:prstGeom prst="rect">
            <a:avLst/>
          </a:prstGeom>
        </p:spPr>
        <p:txBody>
          <a:bodyPr/>
          <a:lstStyle/>
          <a:p>
            <a:pPr lvl="0">
              <a:lnSpc>
                <a:spcPct val="100000"/>
              </a:lnSpc>
              <a:defRPr sz="1800"/>
            </a:pPr>
            <a:r>
              <a:rPr sz="1200">
                <a:latin typeface="Arial"/>
                <a:ea typeface="Arial"/>
                <a:cs typeface="Arial"/>
                <a:sym typeface="Arial"/>
              </a:rPr>
              <a:t>Sources OOTB:  HTTP, Tail, File, Mail, Twitter, Gemfire, Syslog, TCP, RabbitMQ, JMS, Time, MQTT. </a:t>
            </a:r>
            <a:endParaRPr sz="1200">
              <a:latin typeface="Arial"/>
              <a:ea typeface="Arial"/>
              <a:cs typeface="Arial"/>
              <a:sym typeface="Arial"/>
            </a:endParaRPr>
          </a:p>
          <a:p>
            <a:pPr lvl="0">
              <a:lnSpc>
                <a:spcPct val="100000"/>
              </a:lnSpc>
              <a:defRPr sz="1800"/>
            </a:pPr>
            <a:r>
              <a:rPr sz="1200">
                <a:latin typeface="Arial"/>
                <a:ea typeface="Arial"/>
                <a:cs typeface="Arial"/>
                <a:sym typeface="Arial"/>
              </a:rPr>
              <a:t>Custom Source:   Spring Integration.    Such as Redis, RSS </a:t>
            </a:r>
            <a:endParaRPr sz="1200">
              <a:latin typeface="Arial"/>
              <a:ea typeface="Arial"/>
              <a:cs typeface="Arial"/>
              <a:sym typeface="Arial"/>
            </a:endParaRPr>
          </a:p>
          <a:p>
            <a:pPr lvl="0">
              <a:lnSpc>
                <a:spcPct val="100000"/>
              </a:lnSpc>
              <a:defRPr sz="1800"/>
            </a:pPr>
            <a:r>
              <a:rPr sz="1200">
                <a:latin typeface="Arial"/>
                <a:ea typeface="Arial"/>
                <a:cs typeface="Arial"/>
                <a:sym typeface="Arial"/>
              </a:rPr>
              <a:t>http://docs.spring.io/spring-integration/reference/html/feed.html#feed-inbound-channel-adapter</a:t>
            </a:r>
            <a:endParaRPr sz="1200">
              <a:latin typeface="Arial"/>
              <a:ea typeface="Arial"/>
              <a:cs typeface="Arial"/>
              <a:sym typeface="Arial"/>
            </a:endParaRPr>
          </a:p>
          <a:p>
            <a:pPr lvl="0">
              <a:lnSpc>
                <a:spcPct val="100000"/>
              </a:lnSpc>
              <a:defRPr sz="1800"/>
            </a:pPr>
            <a:endParaRPr sz="1200">
              <a:latin typeface="Arial"/>
              <a:ea typeface="Arial"/>
              <a:cs typeface="Arial"/>
              <a:sym typeface="Arial"/>
            </a:endParaRPr>
          </a:p>
          <a:p>
            <a:pPr lvl="0">
              <a:lnSpc>
                <a:spcPct val="100000"/>
              </a:lnSpc>
              <a:defRPr sz="1800"/>
            </a:pPr>
            <a:r>
              <a:rPr sz="1200">
                <a:latin typeface="Arial"/>
                <a:ea typeface="Arial"/>
                <a:cs typeface="Arial"/>
                <a:sym typeface="Arial"/>
              </a:rPr>
              <a:t>Sinks OOTB:  Log, File, HDFS, JDBC (includes HAWQ and GemfireXD), TCP, Mail, RabbitMQ, Gemfire, Splunk, MQTT, Dynamic Router.  </a:t>
            </a:r>
            <a:endParaRPr sz="1200">
              <a:latin typeface="Arial"/>
              <a:ea typeface="Arial"/>
              <a:cs typeface="Arial"/>
              <a:sym typeface="Arial"/>
            </a:endParaRPr>
          </a:p>
          <a:p>
            <a:pPr lvl="0">
              <a:lnSpc>
                <a:spcPct val="100000"/>
              </a:lnSpc>
              <a:defRPr sz="1800"/>
            </a:pPr>
            <a:r>
              <a:rPr sz="1200">
                <a:latin typeface="Arial"/>
                <a:ea typeface="Arial"/>
                <a:cs typeface="Arial"/>
                <a:sym typeface="Arial"/>
              </a:rPr>
              <a:t>Custom Sink:  Redis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8" name="Shape 8"/>
          <p:cNvSpPr/>
          <p:nvPr>
            <p:ph type="title"/>
          </p:nvPr>
        </p:nvSpPr>
        <p:spPr>
          <a:xfrm>
            <a:off x="1524000" y="0"/>
            <a:ext cx="9144000" cy="3509963"/>
          </a:xfrm>
          <a:prstGeom prst="rect">
            <a:avLst/>
          </a:prstGeom>
        </p:spPr>
        <p:txBody>
          <a:bodyPr lIns="45718" tIns="45718" rIns="45718" bIns="45718" anchor="b">
            <a:normAutofit fontScale="100000" lnSpcReduction="0"/>
          </a:bodyPr>
          <a:lstStyle>
            <a:lvl1pPr>
              <a:lnSpc>
                <a:spcPct val="90000"/>
              </a:lnSpc>
              <a:defRPr sz="6000">
                <a:latin typeface="Calibri Light"/>
                <a:ea typeface="Calibri Light"/>
                <a:cs typeface="Calibri Light"/>
                <a:sym typeface="Calibri Light"/>
              </a:defRPr>
            </a:lvl1pPr>
          </a:lstStyle>
          <a:p>
            <a:pPr lvl="0">
              <a:defRPr sz="1800"/>
            </a:pPr>
            <a:r>
              <a:rPr sz="6000"/>
              <a:t>Title Text</a:t>
            </a:r>
          </a:p>
        </p:txBody>
      </p:sp>
      <p:sp>
        <p:nvSpPr>
          <p:cNvPr id="9" name="Shape 9"/>
          <p:cNvSpPr/>
          <p:nvPr>
            <p:ph type="body" idx="1"/>
          </p:nvPr>
        </p:nvSpPr>
        <p:spPr>
          <a:xfrm>
            <a:off x="1524000" y="3602037"/>
            <a:ext cx="9144000" cy="3255963"/>
          </a:xfrm>
          <a:prstGeom prst="rect">
            <a:avLst/>
          </a:prstGeom>
        </p:spPr>
        <p:txBody>
          <a:bodyPr lIns="45718" tIns="45718" rIns="45718" bIns="45718">
            <a:normAutofit fontScale="100000" lnSpcReduction="0"/>
          </a:bodyPr>
          <a:lstStyle>
            <a:lvl1pPr marL="0" indent="0" algn="ctr">
              <a:lnSpc>
                <a:spcPct val="90000"/>
              </a:lnSpc>
              <a:spcBef>
                <a:spcPts val="1000"/>
              </a:spcBef>
              <a:buClrTx/>
              <a:buSzTx/>
              <a:buFontTx/>
              <a:buNone/>
              <a:defRPr sz="2400">
                <a:latin typeface="Calibri"/>
                <a:ea typeface="Calibri"/>
                <a:cs typeface="Calibri"/>
                <a:sym typeface="Calibri"/>
              </a:defRPr>
            </a:lvl1pPr>
            <a:lvl2pPr marL="0" indent="0" algn="ctr">
              <a:lnSpc>
                <a:spcPct val="90000"/>
              </a:lnSpc>
              <a:spcBef>
                <a:spcPts val="1000"/>
              </a:spcBef>
              <a:buClrTx/>
              <a:buSzTx/>
              <a:buFontTx/>
              <a:buNone/>
              <a:defRPr sz="2400">
                <a:latin typeface="Calibri"/>
                <a:ea typeface="Calibri"/>
                <a:cs typeface="Calibri"/>
                <a:sym typeface="Calibri"/>
              </a:defRPr>
            </a:lvl2pPr>
            <a:lvl3pPr marL="0" indent="0" algn="ctr">
              <a:lnSpc>
                <a:spcPct val="90000"/>
              </a:lnSpc>
              <a:spcBef>
                <a:spcPts val="1000"/>
              </a:spcBef>
              <a:buClrTx/>
              <a:buSzTx/>
              <a:buFontTx/>
              <a:buNone/>
              <a:defRPr sz="2400">
                <a:latin typeface="Calibri"/>
                <a:ea typeface="Calibri"/>
                <a:cs typeface="Calibri"/>
                <a:sym typeface="Calibri"/>
              </a:defRPr>
            </a:lvl3pPr>
            <a:lvl4pPr marL="0" indent="0" algn="ctr">
              <a:lnSpc>
                <a:spcPct val="90000"/>
              </a:lnSpc>
              <a:spcBef>
                <a:spcPts val="1000"/>
              </a:spcBef>
              <a:buClrTx/>
              <a:buSzTx/>
              <a:buFontTx/>
              <a:buNone/>
              <a:defRPr sz="2400">
                <a:latin typeface="Calibri"/>
                <a:ea typeface="Calibri"/>
                <a:cs typeface="Calibri"/>
                <a:sym typeface="Calibri"/>
              </a:defRPr>
            </a:lvl4pPr>
            <a:lvl5pPr marL="0" indent="0" algn="ctr">
              <a:lnSpc>
                <a:spcPct val="90000"/>
              </a:lnSpc>
              <a:spcBef>
                <a:spcPts val="1000"/>
              </a:spcBef>
              <a:buClrTx/>
              <a:buSzTx/>
              <a:buFontTx/>
              <a:buNone/>
              <a:defRPr sz="2400">
                <a:latin typeface="Calibri"/>
                <a:ea typeface="Calibri"/>
                <a:cs typeface="Calibri"/>
                <a:sym typeface="Calibri"/>
              </a:defRPr>
            </a:lvl5pPr>
          </a:lstStyle>
          <a:p>
            <a:pPr lvl="0">
              <a:defRPr sz="1800"/>
            </a:pPr>
            <a:r>
              <a:rPr sz="2400"/>
              <a:t>Body Level One</a:t>
            </a:r>
            <a:endParaRPr sz="2400"/>
          </a:p>
          <a:p>
            <a:pPr lvl="1">
              <a:defRPr sz="1800"/>
            </a:pPr>
            <a:r>
              <a:rPr sz="2400"/>
              <a:t>Body Level Two</a:t>
            </a:r>
            <a:endParaRPr sz="2400"/>
          </a:p>
          <a:p>
            <a:pPr lvl="2">
              <a:defRPr sz="1800"/>
            </a:pPr>
            <a:r>
              <a:rPr sz="2400"/>
              <a:t>Body Level Three</a:t>
            </a:r>
            <a:endParaRPr sz="2400"/>
          </a:p>
          <a:p>
            <a:pPr lvl="3">
              <a:defRPr sz="1800"/>
            </a:pPr>
            <a:r>
              <a:rPr sz="2400"/>
              <a:t>Body Level Four</a:t>
            </a:r>
            <a:endParaRPr sz="2400"/>
          </a:p>
          <a:p>
            <a:pPr lvl="4">
              <a:defRPr sz="1800"/>
            </a:pPr>
            <a:r>
              <a:rPr sz="2400"/>
              <a:t>Body Level Five</a:t>
            </a:r>
          </a:p>
        </p:txBody>
      </p:sp>
      <p:sp>
        <p:nvSpPr>
          <p:cNvPr id="10" name="Shape 10"/>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41" name="Shape 41"/>
          <p:cNvSpPr/>
          <p:nvPr>
            <p:ph type="title"/>
          </p:nvPr>
        </p:nvSpPr>
        <p:spPr>
          <a:xfrm>
            <a:off x="838200" y="230186"/>
            <a:ext cx="10515600" cy="1595440"/>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42" name="Shape 42"/>
          <p:cNvSpPr/>
          <p:nvPr>
            <p:ph type="body" idx="1"/>
          </p:nvPr>
        </p:nvSpPr>
        <p:spPr>
          <a:xfrm>
            <a:off x="838200" y="1825625"/>
            <a:ext cx="10515600" cy="5032375"/>
          </a:xfrm>
          <a:prstGeom prst="rect">
            <a:avLst/>
          </a:prstGeom>
        </p:spPr>
        <p:txBody>
          <a:bodyPr lIns="45718" tIns="45718" rIns="45718" bIns="45718">
            <a:normAutofit fontScale="100000" lnSpcReduction="0"/>
          </a:bodyPr>
          <a:lstStyle>
            <a:lvl1pPr marL="228600" indent="-228600">
              <a:lnSpc>
                <a:spcPct val="90000"/>
              </a:lnSpc>
              <a:spcBef>
                <a:spcPts val="1000"/>
              </a:spcBef>
              <a:buClrTx/>
              <a:buFont typeface="Arial"/>
              <a:defRPr sz="2800">
                <a:latin typeface="Calibri"/>
                <a:ea typeface="Calibri"/>
                <a:cs typeface="Calibri"/>
                <a:sym typeface="Calibri"/>
              </a:defRPr>
            </a:lvl1pPr>
            <a:lvl2pPr marL="723900" indent="-266700">
              <a:lnSpc>
                <a:spcPct val="90000"/>
              </a:lnSpc>
              <a:spcBef>
                <a:spcPts val="1000"/>
              </a:spcBef>
              <a:buClrTx/>
              <a:buFont typeface="Arial"/>
              <a:buChar char="•"/>
              <a:defRPr sz="2800">
                <a:latin typeface="Calibri"/>
                <a:ea typeface="Calibri"/>
                <a:cs typeface="Calibri"/>
                <a:sym typeface="Calibri"/>
              </a:defRPr>
            </a:lvl2pPr>
            <a:lvl3pPr marL="1234438" indent="-320038">
              <a:lnSpc>
                <a:spcPct val="90000"/>
              </a:lnSpc>
              <a:spcBef>
                <a:spcPts val="1000"/>
              </a:spcBef>
              <a:buClrTx/>
              <a:buFont typeface="Arial"/>
              <a:defRPr sz="2800">
                <a:latin typeface="Calibri"/>
                <a:ea typeface="Calibri"/>
                <a:cs typeface="Calibri"/>
                <a:sym typeface="Calibri"/>
              </a:defRPr>
            </a:lvl3pPr>
            <a:lvl4pPr marL="1727200" indent="-355600">
              <a:lnSpc>
                <a:spcPct val="90000"/>
              </a:lnSpc>
              <a:spcBef>
                <a:spcPts val="1000"/>
              </a:spcBef>
              <a:buClrTx/>
              <a:buFont typeface="Arial"/>
              <a:buChar char="•"/>
              <a:defRPr sz="2800">
                <a:latin typeface="Calibri"/>
                <a:ea typeface="Calibri"/>
                <a:cs typeface="Calibri"/>
                <a:sym typeface="Calibri"/>
              </a:defRPr>
            </a:lvl4pPr>
            <a:lvl5pPr marL="2184400" indent="-355600">
              <a:lnSpc>
                <a:spcPct val="90000"/>
              </a:lnSpc>
              <a:spcBef>
                <a:spcPts val="1000"/>
              </a:spcBef>
              <a:buClrTx/>
              <a:buFont typeface="Arial"/>
              <a:buChar char="•"/>
              <a:defRPr sz="2800">
                <a:latin typeface="Calibri"/>
                <a:ea typeface="Calibri"/>
                <a:cs typeface="Calibri"/>
                <a:sym typeface="Calibri"/>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43" name="Shape 43"/>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45" name="Shape 45"/>
          <p:cNvSpPr/>
          <p:nvPr>
            <p:ph type="title"/>
          </p:nvPr>
        </p:nvSpPr>
        <p:spPr>
          <a:xfrm>
            <a:off x="8724900" y="0"/>
            <a:ext cx="2628900" cy="6542089"/>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46" name="Shape 46"/>
          <p:cNvSpPr/>
          <p:nvPr>
            <p:ph type="body" idx="1"/>
          </p:nvPr>
        </p:nvSpPr>
        <p:spPr>
          <a:xfrm>
            <a:off x="838200" y="365125"/>
            <a:ext cx="7734300" cy="6492875"/>
          </a:xfrm>
          <a:prstGeom prst="rect">
            <a:avLst/>
          </a:prstGeom>
        </p:spPr>
        <p:txBody>
          <a:bodyPr lIns="45718" tIns="45718" rIns="45718" bIns="45718">
            <a:normAutofit fontScale="100000" lnSpcReduction="0"/>
          </a:bodyPr>
          <a:lstStyle>
            <a:lvl1pPr marL="228600" indent="-228600">
              <a:lnSpc>
                <a:spcPct val="90000"/>
              </a:lnSpc>
              <a:spcBef>
                <a:spcPts val="1000"/>
              </a:spcBef>
              <a:buClrTx/>
              <a:buFont typeface="Arial"/>
              <a:defRPr sz="2800">
                <a:latin typeface="Calibri"/>
                <a:ea typeface="Calibri"/>
                <a:cs typeface="Calibri"/>
                <a:sym typeface="Calibri"/>
              </a:defRPr>
            </a:lvl1pPr>
            <a:lvl2pPr marL="723900" indent="-266700">
              <a:lnSpc>
                <a:spcPct val="90000"/>
              </a:lnSpc>
              <a:spcBef>
                <a:spcPts val="1000"/>
              </a:spcBef>
              <a:buClrTx/>
              <a:buFont typeface="Arial"/>
              <a:buChar char="•"/>
              <a:defRPr sz="2800">
                <a:latin typeface="Calibri"/>
                <a:ea typeface="Calibri"/>
                <a:cs typeface="Calibri"/>
                <a:sym typeface="Calibri"/>
              </a:defRPr>
            </a:lvl2pPr>
            <a:lvl3pPr marL="1234438" indent="-320038">
              <a:lnSpc>
                <a:spcPct val="90000"/>
              </a:lnSpc>
              <a:spcBef>
                <a:spcPts val="1000"/>
              </a:spcBef>
              <a:buClrTx/>
              <a:buFont typeface="Arial"/>
              <a:defRPr sz="2800">
                <a:latin typeface="Calibri"/>
                <a:ea typeface="Calibri"/>
                <a:cs typeface="Calibri"/>
                <a:sym typeface="Calibri"/>
              </a:defRPr>
            </a:lvl3pPr>
            <a:lvl4pPr marL="1727200" indent="-355600">
              <a:lnSpc>
                <a:spcPct val="90000"/>
              </a:lnSpc>
              <a:spcBef>
                <a:spcPts val="1000"/>
              </a:spcBef>
              <a:buClrTx/>
              <a:buFont typeface="Arial"/>
              <a:buChar char="•"/>
              <a:defRPr sz="2800">
                <a:latin typeface="Calibri"/>
                <a:ea typeface="Calibri"/>
                <a:cs typeface="Calibri"/>
                <a:sym typeface="Calibri"/>
              </a:defRPr>
            </a:lvl4pPr>
            <a:lvl5pPr marL="2184400" indent="-355600">
              <a:lnSpc>
                <a:spcPct val="90000"/>
              </a:lnSpc>
              <a:spcBef>
                <a:spcPts val="1000"/>
              </a:spcBef>
              <a:buClrTx/>
              <a:buFont typeface="Arial"/>
              <a:buChar char="•"/>
              <a:defRPr sz="2800">
                <a:latin typeface="Calibri"/>
                <a:ea typeface="Calibri"/>
                <a:cs typeface="Calibri"/>
                <a:sym typeface="Calibri"/>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47" name="Shape 47"/>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49" name="Shape 49"/>
          <p:cNvSpPr/>
          <p:nvPr/>
        </p:nvSpPr>
        <p:spPr>
          <a:xfrm>
            <a:off x="11404600" y="6695326"/>
            <a:ext cx="711200" cy="259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r>
              <a:t> </a:t>
            </a:r>
          </a:p>
        </p:txBody>
      </p:sp>
      <p:pic>
        <p:nvPicPr>
          <p:cNvPr id="50" name="image2.png"/>
          <p:cNvPicPr/>
          <p:nvPr/>
        </p:nvPicPr>
        <p:blipFill>
          <a:blip r:embed="rId2">
            <a:extLst/>
          </a:blip>
          <a:stretch>
            <a:fillRect/>
          </a:stretch>
        </p:blipFill>
        <p:spPr>
          <a:xfrm>
            <a:off x="10601880" y="6248348"/>
            <a:ext cx="1199599" cy="340402"/>
          </a:xfrm>
          <a:prstGeom prst="rect">
            <a:avLst/>
          </a:prstGeom>
          <a:ln w="12700">
            <a:miter lim="400000"/>
          </a:ln>
        </p:spPr>
      </p:pic>
      <p:sp>
        <p:nvSpPr>
          <p:cNvPr id="51" name="Shape 51"/>
          <p:cNvSpPr/>
          <p:nvPr>
            <p:ph type="title"/>
          </p:nvPr>
        </p:nvSpPr>
        <p:spPr>
          <a:xfrm>
            <a:off x="488948" y="433914"/>
            <a:ext cx="11214001" cy="2004486"/>
          </a:xfrm>
          <a:prstGeom prst="rect">
            <a:avLst/>
          </a:prstGeom>
        </p:spPr>
        <p:txBody>
          <a:bodyPr anchor="t"/>
          <a:lstStyle>
            <a:lvl1pPr algn="l">
              <a:lnSpc>
                <a:spcPct val="90000"/>
              </a:lnSpc>
            </a:lvl1pPr>
          </a:lstStyle>
          <a:p>
            <a:pPr lvl="0"/>
            <a:r>
              <a:t>Title Text</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53" name="Shape 53"/>
          <p:cNvSpPr/>
          <p:nvPr/>
        </p:nvSpPr>
        <p:spPr>
          <a:xfrm>
            <a:off x="11404600" y="6695326"/>
            <a:ext cx="711200" cy="259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r>
              <a:t> </a:t>
            </a:r>
          </a:p>
        </p:txBody>
      </p:sp>
      <p:pic>
        <p:nvPicPr>
          <p:cNvPr id="54" name="image2.png"/>
          <p:cNvPicPr/>
          <p:nvPr/>
        </p:nvPicPr>
        <p:blipFill>
          <a:blip r:embed="rId2">
            <a:extLst/>
          </a:blip>
          <a:stretch>
            <a:fillRect/>
          </a:stretch>
        </p:blipFill>
        <p:spPr>
          <a:xfrm>
            <a:off x="10601880" y="6248348"/>
            <a:ext cx="1199599" cy="340402"/>
          </a:xfrm>
          <a:prstGeom prst="rect">
            <a:avLst/>
          </a:prstGeom>
          <a:ln w="12700">
            <a:miter lim="400000"/>
          </a:ln>
        </p:spPr>
      </p:pic>
      <p:sp>
        <p:nvSpPr>
          <p:cNvPr id="55" name="Shape 55"/>
          <p:cNvSpPr/>
          <p:nvPr>
            <p:ph type="title"/>
          </p:nvPr>
        </p:nvSpPr>
        <p:spPr>
          <a:xfrm>
            <a:off x="488948" y="433914"/>
            <a:ext cx="11214001" cy="999069"/>
          </a:xfrm>
          <a:prstGeom prst="rect">
            <a:avLst/>
          </a:prstGeom>
        </p:spPr>
        <p:txBody>
          <a:bodyPr anchor="t"/>
          <a:lstStyle>
            <a:lvl1pPr algn="l">
              <a:lnSpc>
                <a:spcPct val="90000"/>
              </a:lnSpc>
              <a:defRPr sz="3200"/>
            </a:lvl1pPr>
          </a:lstStyle>
          <a:p>
            <a:pPr lvl="0">
              <a:defRPr sz="1800"/>
            </a:pPr>
            <a:r>
              <a:rPr sz="3200"/>
              <a:t>Title Text</a:t>
            </a:r>
          </a:p>
        </p:txBody>
      </p:sp>
      <p:sp>
        <p:nvSpPr>
          <p:cNvPr id="56" name="Shape 56"/>
          <p:cNvSpPr/>
          <p:nvPr>
            <p:ph type="body" idx="1"/>
          </p:nvPr>
        </p:nvSpPr>
        <p:spPr>
          <a:xfrm>
            <a:off x="375006" y="1091149"/>
            <a:ext cx="11214001" cy="5425020"/>
          </a:xfrm>
          <a:prstGeom prst="rect">
            <a:avLst/>
          </a:prstGeom>
        </p:spPr>
        <p:txBody>
          <a:bodyPr/>
          <a:lstStyle>
            <a:lvl1pPr marL="381000" indent="-381000">
              <a:spcBef>
                <a:spcPts val="1200"/>
              </a:spcBef>
              <a:buClr>
                <a:srgbClr val="ADC339"/>
              </a:buClr>
              <a:buFont typeface="Arial"/>
              <a:defRPr sz="2400"/>
            </a:lvl1pPr>
            <a:lvl2pPr marL="0" indent="0">
              <a:spcBef>
                <a:spcPts val="1200"/>
              </a:spcBef>
              <a:buClr>
                <a:srgbClr val="ADC339"/>
              </a:buClr>
              <a:buFont typeface="Arial"/>
              <a:defRPr sz="2400"/>
            </a:lvl2pPr>
            <a:lvl3pPr marL="0" indent="0">
              <a:spcBef>
                <a:spcPts val="1200"/>
              </a:spcBef>
              <a:buClr>
                <a:srgbClr val="ADC339"/>
              </a:buClr>
              <a:buFont typeface="Arial"/>
              <a:buChar char="▪"/>
              <a:defRPr sz="2400"/>
            </a:lvl3pPr>
            <a:lvl4pPr marL="1809749" indent="-361949">
              <a:spcBef>
                <a:spcPts val="1200"/>
              </a:spcBef>
              <a:buClr>
                <a:srgbClr val="ADC339"/>
              </a:buClr>
              <a:buFont typeface="Arial"/>
              <a:buChar char="—"/>
              <a:defRPr sz="2400"/>
            </a:lvl4pPr>
            <a:lvl5pPr marL="0" indent="0">
              <a:spcBef>
                <a:spcPts val="1200"/>
              </a:spcBef>
              <a:buClr>
                <a:srgbClr val="ADC339"/>
              </a:buClr>
              <a:buFont typeface="Arial"/>
              <a:defRPr sz="2400"/>
            </a:lvl5pPr>
          </a:lstStyle>
          <a:p>
            <a:pPr lvl="0">
              <a:defRPr sz="1800"/>
            </a:pPr>
            <a:r>
              <a:rPr sz="2400"/>
              <a:t>Body Level One</a:t>
            </a:r>
            <a:endParaRPr sz="2400"/>
          </a:p>
          <a:p>
            <a:pPr lvl="1">
              <a:defRPr sz="1800"/>
            </a:pPr>
            <a:r>
              <a:rPr sz="2400"/>
              <a:t>Body Level Two</a:t>
            </a:r>
            <a:endParaRPr sz="2400"/>
          </a:p>
          <a:p>
            <a:pPr lvl="2">
              <a:defRPr sz="1800"/>
            </a:pPr>
            <a:r>
              <a:rPr sz="2400"/>
              <a:t>Body Level Three</a:t>
            </a:r>
            <a:endParaRPr sz="2400"/>
          </a:p>
          <a:p>
            <a:pPr lvl="3">
              <a:defRPr sz="1800"/>
            </a:pPr>
            <a:r>
              <a:rPr sz="2400"/>
              <a:t>Body Level Four</a:t>
            </a:r>
            <a:endParaRPr sz="2400"/>
          </a:p>
          <a:p>
            <a:pPr lvl="4">
              <a:defRPr sz="1800"/>
            </a:pPr>
            <a:r>
              <a:rPr sz="2400"/>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9" name="Shape 59"/>
          <p:cNvSpPr/>
          <p:nvPr>
            <p:ph type="title"/>
          </p:nvPr>
        </p:nvSpPr>
        <p:spPr>
          <a:xfrm>
            <a:off x="488951" y="433917"/>
            <a:ext cx="11214001" cy="2004484"/>
          </a:xfrm>
          <a:prstGeom prst="rect">
            <a:avLst/>
          </a:prstGeom>
        </p:spPr>
        <p:txBody>
          <a:bodyPr anchor="t"/>
          <a:lstStyle>
            <a:lvl1pPr algn="l">
              <a:lnSpc>
                <a:spcPct val="90000"/>
              </a:lnSpc>
              <a:defRPr sz="4200">
                <a:solidFill>
                  <a:srgbClr val="008881"/>
                </a:solidFill>
              </a:defRPr>
            </a:lvl1pPr>
          </a:lstStyle>
          <a:p>
            <a:pPr lvl="0">
              <a:defRPr sz="1800">
                <a:solidFill>
                  <a:srgbClr val="000000"/>
                </a:solidFill>
              </a:defRPr>
            </a:pPr>
            <a:r>
              <a:rPr sz="4200">
                <a:solidFill>
                  <a:srgbClr val="008881"/>
                </a:solidFill>
              </a:rPr>
              <a:t>Title Text</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61" name="Shape 61"/>
          <p:cNvSpPr/>
          <p:nvPr>
            <p:ph type="title"/>
          </p:nvPr>
        </p:nvSpPr>
        <p:spPr>
          <a:prstGeom prst="rect">
            <a:avLst/>
          </a:prstGeom>
        </p:spPr>
        <p:txBody>
          <a:bodyPr/>
          <a:lstStyle/>
          <a:p>
            <a:pPr lvl="0"/>
            <a:r>
              <a:t>Title Text</a:t>
            </a:r>
          </a:p>
        </p:txBody>
      </p:sp>
      <p:sp>
        <p:nvSpPr>
          <p:cNvPr id="62" name="Shape 62"/>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
        <p:nvSpPr>
          <p:cNvPr id="63" name="Shape 6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65" name="Shape 65"/>
          <p:cNvSpPr/>
          <p:nvPr>
            <p:ph type="sldNum" sz="quarter" idx="2"/>
          </p:nvPr>
        </p:nvSpPr>
        <p:spPr>
          <a:xfrm>
            <a:off x="8704169" y="6567907"/>
            <a:ext cx="1385328" cy="194980"/>
          </a:xfrm>
          <a:prstGeom prst="rect">
            <a:avLst/>
          </a:prstGeom>
        </p:spPr>
        <p:txBody>
          <a:bodyPr lIns="40339" tIns="40339" rIns="40339" bIns="40339"/>
          <a:lstStyle>
            <a:lvl1pPr defTabSz="754062">
              <a:defRPr sz="700">
                <a:solidFill>
                  <a:srgbClr val="898989"/>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pic>
        <p:nvPicPr>
          <p:cNvPr id="67" name="image1.png"/>
          <p:cNvPicPr/>
          <p:nvPr/>
        </p:nvPicPr>
        <p:blipFill>
          <a:blip r:embed="rId2">
            <a:extLst/>
          </a:blip>
          <a:stretch>
            <a:fillRect/>
          </a:stretch>
        </p:blipFill>
        <p:spPr>
          <a:xfrm>
            <a:off x="134470" y="104961"/>
            <a:ext cx="743849" cy="1151536"/>
          </a:xfrm>
          <a:prstGeom prst="rect">
            <a:avLst/>
          </a:prstGeom>
          <a:ln w="12700">
            <a:miter lim="400000"/>
          </a:ln>
        </p:spPr>
      </p:pic>
      <p:sp>
        <p:nvSpPr>
          <p:cNvPr id="68" name="Shape 68"/>
          <p:cNvSpPr/>
          <p:nvPr>
            <p:ph type="title"/>
          </p:nvPr>
        </p:nvSpPr>
        <p:spPr>
          <a:xfrm>
            <a:off x="1316691" y="-116291"/>
            <a:ext cx="7653618" cy="1594040"/>
          </a:xfrm>
          <a:prstGeom prst="rect">
            <a:avLst/>
          </a:prstGeom>
        </p:spPr>
        <p:txBody>
          <a:bodyPr lIns="40339" tIns="40339" rIns="40339" bIns="40339"/>
          <a:lstStyle>
            <a:lvl1pPr algn="l" defTabSz="754062">
              <a:lnSpc>
                <a:spcPct val="90000"/>
              </a:lnSpc>
              <a:defRPr sz="3000">
                <a:latin typeface="Calibri Light"/>
                <a:ea typeface="Calibri Light"/>
                <a:cs typeface="Calibri Light"/>
                <a:sym typeface="Calibri Light"/>
              </a:defRPr>
            </a:lvl1pPr>
          </a:lstStyle>
          <a:p>
            <a:pPr lvl="0">
              <a:defRPr sz="1800"/>
            </a:pPr>
            <a:r>
              <a:rPr sz="3000"/>
              <a:t>Title Text</a:t>
            </a:r>
          </a:p>
        </p:txBody>
      </p:sp>
      <p:sp>
        <p:nvSpPr>
          <p:cNvPr id="69" name="Shape 69"/>
          <p:cNvSpPr/>
          <p:nvPr>
            <p:ph type="body" idx="1"/>
          </p:nvPr>
        </p:nvSpPr>
        <p:spPr>
          <a:xfrm>
            <a:off x="605491" y="1393355"/>
            <a:ext cx="10782531" cy="5032845"/>
          </a:xfrm>
          <a:prstGeom prst="rect">
            <a:avLst/>
          </a:prstGeom>
        </p:spPr>
        <p:txBody>
          <a:bodyPr lIns="40339" tIns="40339" rIns="40339" bIns="40339"/>
          <a:lstStyle>
            <a:lvl1pPr marL="162891" indent="-162891" defTabSz="754062">
              <a:lnSpc>
                <a:spcPct val="90000"/>
              </a:lnSpc>
              <a:spcBef>
                <a:spcPts val="800"/>
              </a:spcBef>
              <a:buClrTx/>
              <a:buFont typeface="Arial"/>
              <a:defRPr sz="2000">
                <a:latin typeface="Calibri"/>
                <a:ea typeface="Calibri"/>
                <a:cs typeface="Calibri"/>
                <a:sym typeface="Calibri"/>
              </a:defRPr>
            </a:lvl1pPr>
            <a:lvl2pPr marL="575008" indent="-197181" defTabSz="754062">
              <a:lnSpc>
                <a:spcPct val="90000"/>
              </a:lnSpc>
              <a:spcBef>
                <a:spcPts val="800"/>
              </a:spcBef>
              <a:buClrTx/>
              <a:buFont typeface="Arial"/>
              <a:buChar char="•"/>
              <a:defRPr sz="2000">
                <a:latin typeface="Calibri"/>
                <a:ea typeface="Calibri"/>
                <a:cs typeface="Calibri"/>
                <a:sym typeface="Calibri"/>
              </a:defRPr>
            </a:lvl2pPr>
            <a:lvl3pPr marL="989805" indent="-234155" defTabSz="754062">
              <a:lnSpc>
                <a:spcPct val="90000"/>
              </a:lnSpc>
              <a:spcBef>
                <a:spcPts val="800"/>
              </a:spcBef>
              <a:buClrTx/>
              <a:buFont typeface="Arial"/>
              <a:defRPr sz="2000">
                <a:latin typeface="Calibri"/>
                <a:ea typeface="Calibri"/>
                <a:cs typeface="Calibri"/>
                <a:sym typeface="Calibri"/>
              </a:defRPr>
            </a:lvl3pPr>
            <a:lvl4pPr marL="1399493" indent="-267606" defTabSz="754062">
              <a:lnSpc>
                <a:spcPct val="90000"/>
              </a:lnSpc>
              <a:spcBef>
                <a:spcPts val="800"/>
              </a:spcBef>
              <a:buClrTx/>
              <a:buFont typeface="Arial"/>
              <a:buChar char="•"/>
              <a:defRPr sz="2000">
                <a:latin typeface="Calibri"/>
                <a:ea typeface="Calibri"/>
                <a:cs typeface="Calibri"/>
                <a:sym typeface="Calibri"/>
              </a:defRPr>
            </a:lvl4pPr>
            <a:lvl5pPr marL="1717849" indent="-208138" defTabSz="754062">
              <a:lnSpc>
                <a:spcPct val="90000"/>
              </a:lnSpc>
              <a:spcBef>
                <a:spcPts val="800"/>
              </a:spcBef>
              <a:buClrTx/>
              <a:buFont typeface="Arial"/>
              <a:buChar char="•"/>
              <a:defRPr sz="2000">
                <a:latin typeface="Calibri"/>
                <a:ea typeface="Calibri"/>
                <a:cs typeface="Calibri"/>
                <a:sym typeface="Calibri"/>
              </a:defRPr>
            </a:lvl5pPr>
          </a:lstStyle>
          <a:p>
            <a:pPr lvl="0">
              <a:defRPr sz="1800"/>
            </a:pPr>
            <a:r>
              <a:rPr sz="2000"/>
              <a:t>Body Level One</a:t>
            </a:r>
            <a:endParaRPr sz="2000"/>
          </a:p>
          <a:p>
            <a:pPr lvl="1">
              <a:defRPr sz="1800"/>
            </a:pPr>
            <a:r>
              <a:rPr sz="2000"/>
              <a:t>Body Level Two</a:t>
            </a:r>
            <a:endParaRPr sz="2000"/>
          </a:p>
          <a:p>
            <a:pPr lvl="2">
              <a:defRPr sz="1800"/>
            </a:pPr>
            <a:r>
              <a:rPr sz="2000"/>
              <a:t>Body Level Three</a:t>
            </a:r>
            <a:endParaRPr sz="2000"/>
          </a:p>
          <a:p>
            <a:pPr lvl="3">
              <a:defRPr sz="1800"/>
            </a:pPr>
            <a:r>
              <a:rPr sz="2000"/>
              <a:t>Body Level Four</a:t>
            </a:r>
            <a:endParaRPr sz="2000"/>
          </a:p>
          <a:p>
            <a:pPr lvl="4">
              <a:defRPr sz="1800"/>
            </a:pPr>
            <a:r>
              <a:rPr sz="2000"/>
              <a:t>Body Level Five</a:t>
            </a:r>
          </a:p>
        </p:txBody>
      </p:sp>
      <p:sp>
        <p:nvSpPr>
          <p:cNvPr id="70" name="Shape 70"/>
          <p:cNvSpPr/>
          <p:nvPr>
            <p:ph type="sldNum" sz="quarter" idx="2"/>
          </p:nvPr>
        </p:nvSpPr>
        <p:spPr>
          <a:xfrm>
            <a:off x="7926758" y="6441841"/>
            <a:ext cx="1996052" cy="194980"/>
          </a:xfrm>
          <a:prstGeom prst="rect">
            <a:avLst/>
          </a:prstGeom>
        </p:spPr>
        <p:txBody>
          <a:bodyPr lIns="40339" tIns="40339" rIns="40339" bIns="40339"/>
          <a:lstStyle>
            <a:lvl1pPr defTabSz="754062">
              <a:defRPr sz="700">
                <a:solidFill>
                  <a:srgbClr val="898989"/>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pic>
        <p:nvPicPr>
          <p:cNvPr id="72" name="image1.png"/>
          <p:cNvPicPr/>
          <p:nvPr/>
        </p:nvPicPr>
        <p:blipFill>
          <a:blip r:embed="rId2">
            <a:extLst/>
          </a:blip>
          <a:stretch>
            <a:fillRect/>
          </a:stretch>
        </p:blipFill>
        <p:spPr>
          <a:xfrm>
            <a:off x="236070" y="117661"/>
            <a:ext cx="685058" cy="1060523"/>
          </a:xfrm>
          <a:prstGeom prst="rect">
            <a:avLst/>
          </a:prstGeom>
          <a:ln w="12700">
            <a:miter lim="400000"/>
          </a:ln>
        </p:spPr>
      </p:pic>
      <p:sp>
        <p:nvSpPr>
          <p:cNvPr id="73" name="Shape 73"/>
          <p:cNvSpPr/>
          <p:nvPr>
            <p:ph type="sldNum" sz="quarter" idx="2"/>
          </p:nvPr>
        </p:nvSpPr>
        <p:spPr>
          <a:xfrm>
            <a:off x="7926758" y="6441841"/>
            <a:ext cx="1996052" cy="194980"/>
          </a:xfrm>
          <a:prstGeom prst="rect">
            <a:avLst/>
          </a:prstGeom>
        </p:spPr>
        <p:txBody>
          <a:bodyPr lIns="40339" tIns="40339" rIns="40339" bIns="40339"/>
          <a:lstStyle>
            <a:lvl1pPr defTabSz="754062">
              <a:defRPr sz="700">
                <a:solidFill>
                  <a:srgbClr val="898989"/>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 name="Shape 12"/>
          <p:cNvSpPr/>
          <p:nvPr>
            <p:ph type="title"/>
          </p:nvPr>
        </p:nvSpPr>
        <p:spPr>
          <a:xfrm>
            <a:off x="838200" y="230186"/>
            <a:ext cx="10515600" cy="1595440"/>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13" name="Shape 13"/>
          <p:cNvSpPr/>
          <p:nvPr>
            <p:ph type="body" idx="1"/>
          </p:nvPr>
        </p:nvSpPr>
        <p:spPr>
          <a:xfrm>
            <a:off x="838200" y="1825625"/>
            <a:ext cx="10515600" cy="5032375"/>
          </a:xfrm>
          <a:prstGeom prst="rect">
            <a:avLst/>
          </a:prstGeom>
        </p:spPr>
        <p:txBody>
          <a:bodyPr lIns="45718" tIns="45718" rIns="45718" bIns="45718">
            <a:normAutofit fontScale="100000" lnSpcReduction="0"/>
          </a:bodyPr>
          <a:lstStyle>
            <a:lvl1pPr marL="228600" indent="-228600">
              <a:lnSpc>
                <a:spcPct val="90000"/>
              </a:lnSpc>
              <a:spcBef>
                <a:spcPts val="1000"/>
              </a:spcBef>
              <a:buClrTx/>
              <a:buFont typeface="Arial"/>
              <a:defRPr sz="2800">
                <a:latin typeface="Calibri"/>
                <a:ea typeface="Calibri"/>
                <a:cs typeface="Calibri"/>
                <a:sym typeface="Calibri"/>
              </a:defRPr>
            </a:lvl1pPr>
            <a:lvl2pPr marL="723900" indent="-266700">
              <a:lnSpc>
                <a:spcPct val="90000"/>
              </a:lnSpc>
              <a:spcBef>
                <a:spcPts val="1000"/>
              </a:spcBef>
              <a:buClrTx/>
              <a:buFont typeface="Arial"/>
              <a:buChar char="•"/>
              <a:defRPr sz="2800">
                <a:latin typeface="Calibri"/>
                <a:ea typeface="Calibri"/>
                <a:cs typeface="Calibri"/>
                <a:sym typeface="Calibri"/>
              </a:defRPr>
            </a:lvl2pPr>
            <a:lvl3pPr marL="1234438" indent="-320038">
              <a:lnSpc>
                <a:spcPct val="90000"/>
              </a:lnSpc>
              <a:spcBef>
                <a:spcPts val="1000"/>
              </a:spcBef>
              <a:buClrTx/>
              <a:buFont typeface="Arial"/>
              <a:defRPr sz="2800">
                <a:latin typeface="Calibri"/>
                <a:ea typeface="Calibri"/>
                <a:cs typeface="Calibri"/>
                <a:sym typeface="Calibri"/>
              </a:defRPr>
            </a:lvl3pPr>
            <a:lvl4pPr marL="1727200" indent="-355600">
              <a:lnSpc>
                <a:spcPct val="90000"/>
              </a:lnSpc>
              <a:spcBef>
                <a:spcPts val="1000"/>
              </a:spcBef>
              <a:buClrTx/>
              <a:buFont typeface="Arial"/>
              <a:buChar char="•"/>
              <a:defRPr sz="2800">
                <a:latin typeface="Calibri"/>
                <a:ea typeface="Calibri"/>
                <a:cs typeface="Calibri"/>
                <a:sym typeface="Calibri"/>
              </a:defRPr>
            </a:lvl4pPr>
            <a:lvl5pPr marL="2184400" indent="-355600">
              <a:lnSpc>
                <a:spcPct val="90000"/>
              </a:lnSpc>
              <a:spcBef>
                <a:spcPts val="1000"/>
              </a:spcBef>
              <a:buClrTx/>
              <a:buFont typeface="Arial"/>
              <a:buChar char="•"/>
              <a:defRPr sz="2800">
                <a:latin typeface="Calibri"/>
                <a:ea typeface="Calibri"/>
                <a:cs typeface="Calibri"/>
                <a:sym typeface="Calibri"/>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14" name="Shape 14"/>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75" name="Shape 75"/>
          <p:cNvSpPr/>
          <p:nvPr>
            <p:ph type="sldNum" sz="quarter" idx="2"/>
          </p:nvPr>
        </p:nvSpPr>
        <p:spPr>
          <a:xfrm>
            <a:off x="7926758" y="6441841"/>
            <a:ext cx="1996052" cy="194980"/>
          </a:xfrm>
          <a:prstGeom prst="rect">
            <a:avLst/>
          </a:prstGeom>
        </p:spPr>
        <p:txBody>
          <a:bodyPr lIns="40339" tIns="40339" rIns="40339" bIns="40339"/>
          <a:lstStyle>
            <a:lvl1pPr defTabSz="754062">
              <a:defRPr sz="700">
                <a:solidFill>
                  <a:srgbClr val="898989"/>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6" name="Shape 16"/>
          <p:cNvSpPr/>
          <p:nvPr>
            <p:ph type="title"/>
          </p:nvPr>
        </p:nvSpPr>
        <p:spPr>
          <a:xfrm>
            <a:off x="831850" y="0"/>
            <a:ext cx="10515600" cy="4562475"/>
          </a:xfrm>
          <a:prstGeom prst="rect">
            <a:avLst/>
          </a:prstGeom>
        </p:spPr>
        <p:txBody>
          <a:bodyPr lIns="45718" tIns="45718" rIns="45718" bIns="45718" anchor="b">
            <a:normAutofit fontScale="100000" lnSpcReduction="0"/>
          </a:bodyPr>
          <a:lstStyle>
            <a:lvl1pPr algn="l">
              <a:lnSpc>
                <a:spcPct val="90000"/>
              </a:lnSpc>
              <a:defRPr sz="6000">
                <a:latin typeface="Calibri Light"/>
                <a:ea typeface="Calibri Light"/>
                <a:cs typeface="Calibri Light"/>
                <a:sym typeface="Calibri Light"/>
              </a:defRPr>
            </a:lvl1pPr>
          </a:lstStyle>
          <a:p>
            <a:pPr lvl="0">
              <a:defRPr sz="1800"/>
            </a:pPr>
            <a:r>
              <a:rPr sz="6000"/>
              <a:t>Title Text</a:t>
            </a:r>
          </a:p>
        </p:txBody>
      </p:sp>
      <p:sp>
        <p:nvSpPr>
          <p:cNvPr id="17" name="Shape 17"/>
          <p:cNvSpPr/>
          <p:nvPr>
            <p:ph type="body" idx="1"/>
          </p:nvPr>
        </p:nvSpPr>
        <p:spPr>
          <a:xfrm>
            <a:off x="831850" y="4589462"/>
            <a:ext cx="10515600" cy="2268539"/>
          </a:xfrm>
          <a:prstGeom prst="rect">
            <a:avLst/>
          </a:prstGeom>
        </p:spPr>
        <p:txBody>
          <a:bodyPr lIns="45718" tIns="45718" rIns="45718" bIns="45718">
            <a:normAutofit fontScale="100000" lnSpcReduction="0"/>
          </a:bodyPr>
          <a:lstStyle>
            <a:lvl1pPr marL="0" indent="0">
              <a:lnSpc>
                <a:spcPct val="90000"/>
              </a:lnSpc>
              <a:spcBef>
                <a:spcPts val="1000"/>
              </a:spcBef>
              <a:buClrTx/>
              <a:buSzTx/>
              <a:buFontTx/>
              <a:buNone/>
              <a:defRPr sz="2400">
                <a:solidFill>
                  <a:srgbClr val="888888"/>
                </a:solidFill>
                <a:latin typeface="Calibri"/>
                <a:ea typeface="Calibri"/>
                <a:cs typeface="Calibri"/>
                <a:sym typeface="Calibri"/>
              </a:defRPr>
            </a:lvl1pPr>
            <a:lvl2pPr marL="0" indent="0">
              <a:lnSpc>
                <a:spcPct val="90000"/>
              </a:lnSpc>
              <a:spcBef>
                <a:spcPts val="1000"/>
              </a:spcBef>
              <a:buClrTx/>
              <a:buSzTx/>
              <a:buFontTx/>
              <a:buNone/>
              <a:defRPr sz="2400">
                <a:solidFill>
                  <a:srgbClr val="888888"/>
                </a:solidFill>
                <a:latin typeface="Calibri"/>
                <a:ea typeface="Calibri"/>
                <a:cs typeface="Calibri"/>
                <a:sym typeface="Calibri"/>
              </a:defRPr>
            </a:lvl2pPr>
            <a:lvl3pPr marL="0" indent="0">
              <a:lnSpc>
                <a:spcPct val="90000"/>
              </a:lnSpc>
              <a:spcBef>
                <a:spcPts val="1000"/>
              </a:spcBef>
              <a:buClrTx/>
              <a:buSzTx/>
              <a:buFontTx/>
              <a:buNone/>
              <a:defRPr sz="2400">
                <a:solidFill>
                  <a:srgbClr val="888888"/>
                </a:solidFill>
                <a:latin typeface="Calibri"/>
                <a:ea typeface="Calibri"/>
                <a:cs typeface="Calibri"/>
                <a:sym typeface="Calibri"/>
              </a:defRPr>
            </a:lvl3pPr>
            <a:lvl4pPr marL="0" indent="0">
              <a:lnSpc>
                <a:spcPct val="90000"/>
              </a:lnSpc>
              <a:spcBef>
                <a:spcPts val="1000"/>
              </a:spcBef>
              <a:buClrTx/>
              <a:buSzTx/>
              <a:buFontTx/>
              <a:buNone/>
              <a:defRPr sz="2400">
                <a:solidFill>
                  <a:srgbClr val="888888"/>
                </a:solidFill>
                <a:latin typeface="Calibri"/>
                <a:ea typeface="Calibri"/>
                <a:cs typeface="Calibri"/>
                <a:sym typeface="Calibri"/>
              </a:defRPr>
            </a:lvl4pPr>
            <a:lvl5pPr marL="0" indent="0">
              <a:lnSpc>
                <a:spcPct val="90000"/>
              </a:lnSpc>
              <a:spcBef>
                <a:spcPts val="1000"/>
              </a:spcBef>
              <a:buClrTx/>
              <a:buSzTx/>
              <a:buFontTx/>
              <a:buNone/>
              <a:defRPr sz="2400">
                <a:solidFill>
                  <a:srgbClr val="888888"/>
                </a:solidFill>
                <a:latin typeface="Calibri"/>
                <a:ea typeface="Calibri"/>
                <a:cs typeface="Calibri"/>
                <a:sym typeface="Calibri"/>
              </a:defRPr>
            </a:lvl5pPr>
          </a:lstStyle>
          <a:p>
            <a:pPr lvl="0">
              <a:defRPr sz="1800">
                <a:solidFill>
                  <a:srgbClr val="000000"/>
                </a:solidFill>
              </a:defRPr>
            </a:pPr>
            <a:r>
              <a:rPr sz="2400">
                <a:solidFill>
                  <a:srgbClr val="888888"/>
                </a:solidFill>
              </a:rPr>
              <a:t>Body Level One</a:t>
            </a:r>
            <a:endParaRPr sz="2400">
              <a:solidFill>
                <a:srgbClr val="888888"/>
              </a:solidFill>
            </a:endParaRPr>
          </a:p>
          <a:p>
            <a:pPr lvl="1">
              <a:defRPr sz="1800">
                <a:solidFill>
                  <a:srgbClr val="000000"/>
                </a:solidFill>
              </a:defRPr>
            </a:pPr>
            <a:r>
              <a:rPr sz="2400">
                <a:solidFill>
                  <a:srgbClr val="888888"/>
                </a:solidFill>
              </a:rPr>
              <a:t>Body Level Two</a:t>
            </a:r>
            <a:endParaRPr sz="2400">
              <a:solidFill>
                <a:srgbClr val="888888"/>
              </a:solidFill>
            </a:endParaRPr>
          </a:p>
          <a:p>
            <a:pPr lvl="2">
              <a:defRPr sz="1800">
                <a:solidFill>
                  <a:srgbClr val="000000"/>
                </a:solidFill>
              </a:defRPr>
            </a:pPr>
            <a:r>
              <a:rPr sz="2400">
                <a:solidFill>
                  <a:srgbClr val="888888"/>
                </a:solidFill>
              </a:rPr>
              <a:t>Body Level Three</a:t>
            </a:r>
            <a:endParaRPr sz="2400">
              <a:solidFill>
                <a:srgbClr val="888888"/>
              </a:solidFill>
            </a:endParaRPr>
          </a:p>
          <a:p>
            <a:pPr lvl="3">
              <a:defRPr sz="1800">
                <a:solidFill>
                  <a:srgbClr val="000000"/>
                </a:solidFill>
              </a:defRPr>
            </a:pPr>
            <a:r>
              <a:rPr sz="2400">
                <a:solidFill>
                  <a:srgbClr val="888888"/>
                </a:solidFill>
              </a:rPr>
              <a:t>Body Level Four</a:t>
            </a:r>
            <a:endParaRPr sz="2400">
              <a:solidFill>
                <a:srgbClr val="888888"/>
              </a:solidFill>
            </a:endParaRPr>
          </a:p>
          <a:p>
            <a:pPr lvl="4">
              <a:defRPr sz="1800">
                <a:solidFill>
                  <a:srgbClr val="000000"/>
                </a:solidFill>
              </a:defRPr>
            </a:pPr>
            <a:r>
              <a:rPr sz="2400">
                <a:solidFill>
                  <a:srgbClr val="888888"/>
                </a:solidFill>
              </a:rPr>
              <a:t>Body Level Five</a:t>
            </a:r>
          </a:p>
        </p:txBody>
      </p:sp>
      <p:sp>
        <p:nvSpPr>
          <p:cNvPr id="18" name="Shape 18"/>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20" name="Shape 20"/>
          <p:cNvSpPr/>
          <p:nvPr>
            <p:ph type="title"/>
          </p:nvPr>
        </p:nvSpPr>
        <p:spPr>
          <a:xfrm>
            <a:off x="838200" y="230186"/>
            <a:ext cx="10515600" cy="1595440"/>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21" name="Shape 21"/>
          <p:cNvSpPr/>
          <p:nvPr>
            <p:ph type="body" idx="1"/>
          </p:nvPr>
        </p:nvSpPr>
        <p:spPr>
          <a:xfrm>
            <a:off x="838200" y="1825625"/>
            <a:ext cx="5181600" cy="5032375"/>
          </a:xfrm>
          <a:prstGeom prst="rect">
            <a:avLst/>
          </a:prstGeom>
        </p:spPr>
        <p:txBody>
          <a:bodyPr lIns="45718" tIns="45718" rIns="45718" bIns="45718">
            <a:normAutofit fontScale="100000" lnSpcReduction="0"/>
          </a:bodyPr>
          <a:lstStyle>
            <a:lvl1pPr marL="228600" indent="-228600">
              <a:lnSpc>
                <a:spcPct val="90000"/>
              </a:lnSpc>
              <a:spcBef>
                <a:spcPts val="1000"/>
              </a:spcBef>
              <a:buClrTx/>
              <a:buFont typeface="Arial"/>
              <a:defRPr sz="2800">
                <a:latin typeface="Calibri"/>
                <a:ea typeface="Calibri"/>
                <a:cs typeface="Calibri"/>
                <a:sym typeface="Calibri"/>
              </a:defRPr>
            </a:lvl1pPr>
            <a:lvl2pPr marL="723900" indent="-266700">
              <a:lnSpc>
                <a:spcPct val="90000"/>
              </a:lnSpc>
              <a:spcBef>
                <a:spcPts val="1000"/>
              </a:spcBef>
              <a:buClrTx/>
              <a:buFont typeface="Arial"/>
              <a:buChar char="•"/>
              <a:defRPr sz="2800">
                <a:latin typeface="Calibri"/>
                <a:ea typeface="Calibri"/>
                <a:cs typeface="Calibri"/>
                <a:sym typeface="Calibri"/>
              </a:defRPr>
            </a:lvl2pPr>
            <a:lvl3pPr marL="1234438" indent="-320038">
              <a:lnSpc>
                <a:spcPct val="90000"/>
              </a:lnSpc>
              <a:spcBef>
                <a:spcPts val="1000"/>
              </a:spcBef>
              <a:buClrTx/>
              <a:buFont typeface="Arial"/>
              <a:defRPr sz="2800">
                <a:latin typeface="Calibri"/>
                <a:ea typeface="Calibri"/>
                <a:cs typeface="Calibri"/>
                <a:sym typeface="Calibri"/>
              </a:defRPr>
            </a:lvl3pPr>
            <a:lvl4pPr marL="1727200" indent="-355600">
              <a:lnSpc>
                <a:spcPct val="90000"/>
              </a:lnSpc>
              <a:spcBef>
                <a:spcPts val="1000"/>
              </a:spcBef>
              <a:buClrTx/>
              <a:buFont typeface="Arial"/>
              <a:buChar char="•"/>
              <a:defRPr sz="2800">
                <a:latin typeface="Calibri"/>
                <a:ea typeface="Calibri"/>
                <a:cs typeface="Calibri"/>
                <a:sym typeface="Calibri"/>
              </a:defRPr>
            </a:lvl4pPr>
            <a:lvl5pPr marL="2184400" indent="-355600">
              <a:lnSpc>
                <a:spcPct val="90000"/>
              </a:lnSpc>
              <a:spcBef>
                <a:spcPts val="1000"/>
              </a:spcBef>
              <a:buClrTx/>
              <a:buFont typeface="Arial"/>
              <a:buChar char="•"/>
              <a:defRPr sz="2800">
                <a:latin typeface="Calibri"/>
                <a:ea typeface="Calibri"/>
                <a:cs typeface="Calibri"/>
                <a:sym typeface="Calibri"/>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22" name="Shape 22"/>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24" name="Shape 24"/>
          <p:cNvSpPr/>
          <p:nvPr>
            <p:ph type="title"/>
          </p:nvPr>
        </p:nvSpPr>
        <p:spPr>
          <a:xfrm>
            <a:off x="839787" y="365125"/>
            <a:ext cx="10515601" cy="1325563"/>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25" name="Shape 25"/>
          <p:cNvSpPr/>
          <p:nvPr>
            <p:ph type="body" idx="1"/>
          </p:nvPr>
        </p:nvSpPr>
        <p:spPr>
          <a:xfrm>
            <a:off x="839787" y="1681163"/>
            <a:ext cx="5157790" cy="823914"/>
          </a:xfrm>
          <a:prstGeom prst="rect">
            <a:avLst/>
          </a:prstGeom>
        </p:spPr>
        <p:txBody>
          <a:bodyPr lIns="45718" tIns="45718" rIns="45718" bIns="45718" anchor="b">
            <a:normAutofit fontScale="100000" lnSpcReduction="0"/>
          </a:bodyPr>
          <a:lstStyle>
            <a:lvl1pPr marL="0" indent="0">
              <a:lnSpc>
                <a:spcPct val="90000"/>
              </a:lnSpc>
              <a:spcBef>
                <a:spcPts val="1000"/>
              </a:spcBef>
              <a:buClrTx/>
              <a:buSzTx/>
              <a:buFontTx/>
              <a:buNone/>
              <a:defRPr b="1" sz="2400">
                <a:latin typeface="Calibri"/>
                <a:ea typeface="Calibri"/>
                <a:cs typeface="Calibri"/>
                <a:sym typeface="Calibri"/>
              </a:defRPr>
            </a:lvl1pPr>
            <a:lvl2pPr marL="0" indent="0">
              <a:lnSpc>
                <a:spcPct val="90000"/>
              </a:lnSpc>
              <a:spcBef>
                <a:spcPts val="1000"/>
              </a:spcBef>
              <a:buClrTx/>
              <a:buSzTx/>
              <a:buFontTx/>
              <a:buNone/>
              <a:defRPr b="1" sz="2400">
                <a:latin typeface="Calibri"/>
                <a:ea typeface="Calibri"/>
                <a:cs typeface="Calibri"/>
                <a:sym typeface="Calibri"/>
              </a:defRPr>
            </a:lvl2pPr>
            <a:lvl3pPr marL="0" indent="0">
              <a:lnSpc>
                <a:spcPct val="90000"/>
              </a:lnSpc>
              <a:spcBef>
                <a:spcPts val="1000"/>
              </a:spcBef>
              <a:buClrTx/>
              <a:buSzTx/>
              <a:buFontTx/>
              <a:buNone/>
              <a:defRPr b="1" sz="2400">
                <a:latin typeface="Calibri"/>
                <a:ea typeface="Calibri"/>
                <a:cs typeface="Calibri"/>
                <a:sym typeface="Calibri"/>
              </a:defRPr>
            </a:lvl3pPr>
            <a:lvl4pPr marL="0" indent="0">
              <a:lnSpc>
                <a:spcPct val="90000"/>
              </a:lnSpc>
              <a:spcBef>
                <a:spcPts val="1000"/>
              </a:spcBef>
              <a:buClrTx/>
              <a:buSzTx/>
              <a:buFontTx/>
              <a:buNone/>
              <a:defRPr b="1" sz="2400">
                <a:latin typeface="Calibri"/>
                <a:ea typeface="Calibri"/>
                <a:cs typeface="Calibri"/>
                <a:sym typeface="Calibri"/>
              </a:defRPr>
            </a:lvl4pPr>
            <a:lvl5pPr marL="0" indent="0">
              <a:lnSpc>
                <a:spcPct val="90000"/>
              </a:lnSpc>
              <a:spcBef>
                <a:spcPts val="1000"/>
              </a:spcBef>
              <a:buClrTx/>
              <a:buSzTx/>
              <a:buFontTx/>
              <a:buNone/>
              <a:defRPr b="1" sz="2400">
                <a:latin typeface="Calibri"/>
                <a:ea typeface="Calibri"/>
                <a:cs typeface="Calibri"/>
                <a:sym typeface="Calibri"/>
              </a:defRPr>
            </a:lvl5pPr>
          </a:lstStyle>
          <a:p>
            <a:pPr lvl="0">
              <a:defRPr b="0" sz="1800"/>
            </a:pPr>
            <a:r>
              <a:rPr b="1" sz="2400"/>
              <a:t>Body Level One</a:t>
            </a:r>
            <a:endParaRPr b="1" sz="2400"/>
          </a:p>
          <a:p>
            <a:pPr lvl="1">
              <a:defRPr b="0" sz="1800"/>
            </a:pPr>
            <a:r>
              <a:rPr b="1" sz="2400"/>
              <a:t>Body Level Two</a:t>
            </a:r>
            <a:endParaRPr b="1" sz="2400"/>
          </a:p>
          <a:p>
            <a:pPr lvl="2">
              <a:defRPr b="0" sz="1800"/>
            </a:pPr>
            <a:r>
              <a:rPr b="1" sz="2400"/>
              <a:t>Body Level Three</a:t>
            </a:r>
            <a:endParaRPr b="1" sz="2400"/>
          </a:p>
          <a:p>
            <a:pPr lvl="3">
              <a:defRPr b="0" sz="1800"/>
            </a:pPr>
            <a:r>
              <a:rPr b="1" sz="2400"/>
              <a:t>Body Level Four</a:t>
            </a:r>
            <a:endParaRPr b="1" sz="2400"/>
          </a:p>
          <a:p>
            <a:pPr lvl="4">
              <a:defRPr b="0" sz="1800"/>
            </a:pPr>
            <a:r>
              <a:rPr b="1" sz="2400"/>
              <a:t>Body Level Five</a:t>
            </a:r>
          </a:p>
        </p:txBody>
      </p:sp>
      <p:sp>
        <p:nvSpPr>
          <p:cNvPr id="26" name="Shape 26"/>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8" name="Shape 28"/>
          <p:cNvSpPr/>
          <p:nvPr>
            <p:ph type="title"/>
          </p:nvPr>
        </p:nvSpPr>
        <p:spPr>
          <a:xfrm>
            <a:off x="838200" y="0"/>
            <a:ext cx="10515600" cy="2055813"/>
          </a:xfrm>
          <a:prstGeom prst="rect">
            <a:avLst/>
          </a:prstGeom>
        </p:spPr>
        <p:txBody>
          <a:bodyPr lIns="45718" tIns="45718" rIns="45718" bIns="45718">
            <a:normAutofit fontScale="100000" lnSpcReduction="0"/>
          </a:bodyPr>
          <a:lstStyle>
            <a:lvl1pPr algn="l">
              <a:lnSpc>
                <a:spcPct val="90000"/>
              </a:lnSpc>
              <a:defRPr sz="4400">
                <a:latin typeface="Calibri Light"/>
                <a:ea typeface="Calibri Light"/>
                <a:cs typeface="Calibri Light"/>
                <a:sym typeface="Calibri Light"/>
              </a:defRPr>
            </a:lvl1pPr>
          </a:lstStyle>
          <a:p>
            <a:pPr lvl="0">
              <a:defRPr sz="1800"/>
            </a:pPr>
            <a:r>
              <a:rPr sz="4400"/>
              <a:t>Title Text</a:t>
            </a:r>
          </a:p>
        </p:txBody>
      </p:sp>
      <p:sp>
        <p:nvSpPr>
          <p:cNvPr id="29" name="Shape 29"/>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31" name="Shape 31"/>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33" name="Shape 33"/>
          <p:cNvSpPr/>
          <p:nvPr>
            <p:ph type="title"/>
          </p:nvPr>
        </p:nvSpPr>
        <p:spPr>
          <a:xfrm>
            <a:off x="839787" y="0"/>
            <a:ext cx="3932240" cy="2057400"/>
          </a:xfrm>
          <a:prstGeom prst="rect">
            <a:avLst/>
          </a:prstGeom>
        </p:spPr>
        <p:txBody>
          <a:bodyPr lIns="45718" tIns="45718" rIns="45718" bIns="45718" anchor="b">
            <a:normAutofit fontScale="100000" lnSpcReduction="0"/>
          </a:bodyPr>
          <a:lstStyle>
            <a:lvl1pPr algn="l">
              <a:lnSpc>
                <a:spcPct val="90000"/>
              </a:lnSpc>
              <a:defRPr sz="3200">
                <a:latin typeface="Calibri Light"/>
                <a:ea typeface="Calibri Light"/>
                <a:cs typeface="Calibri Light"/>
                <a:sym typeface="Calibri Light"/>
              </a:defRPr>
            </a:lvl1pPr>
          </a:lstStyle>
          <a:p>
            <a:pPr lvl="0">
              <a:defRPr sz="1800"/>
            </a:pPr>
            <a:r>
              <a:rPr sz="3200"/>
              <a:t>Title Text</a:t>
            </a:r>
          </a:p>
        </p:txBody>
      </p:sp>
      <p:sp>
        <p:nvSpPr>
          <p:cNvPr id="34" name="Shape 34"/>
          <p:cNvSpPr/>
          <p:nvPr>
            <p:ph type="body" idx="1"/>
          </p:nvPr>
        </p:nvSpPr>
        <p:spPr>
          <a:xfrm>
            <a:off x="5183187" y="987425"/>
            <a:ext cx="6172202" cy="5870575"/>
          </a:xfrm>
          <a:prstGeom prst="rect">
            <a:avLst/>
          </a:prstGeom>
        </p:spPr>
        <p:txBody>
          <a:bodyPr lIns="45718" tIns="45718" rIns="45718" bIns="45718">
            <a:normAutofit fontScale="100000" lnSpcReduction="0"/>
          </a:bodyPr>
          <a:lstStyle>
            <a:lvl1pPr marL="228600" indent="-228600">
              <a:lnSpc>
                <a:spcPct val="90000"/>
              </a:lnSpc>
              <a:spcBef>
                <a:spcPts val="1000"/>
              </a:spcBef>
              <a:buClrTx/>
              <a:buFont typeface="Arial"/>
              <a:defRPr sz="3200">
                <a:latin typeface="Calibri"/>
                <a:ea typeface="Calibri"/>
                <a:cs typeface="Calibri"/>
                <a:sym typeface="Calibri"/>
              </a:defRPr>
            </a:lvl1pPr>
            <a:lvl2pPr marL="718457" indent="-261257">
              <a:lnSpc>
                <a:spcPct val="90000"/>
              </a:lnSpc>
              <a:spcBef>
                <a:spcPts val="1000"/>
              </a:spcBef>
              <a:buClrTx/>
              <a:buFont typeface="Arial"/>
              <a:buChar char="•"/>
              <a:defRPr sz="3200">
                <a:latin typeface="Calibri"/>
                <a:ea typeface="Calibri"/>
                <a:cs typeface="Calibri"/>
                <a:sym typeface="Calibri"/>
              </a:defRPr>
            </a:lvl2pPr>
            <a:lvl3pPr marL="1219200" indent="-304800">
              <a:lnSpc>
                <a:spcPct val="90000"/>
              </a:lnSpc>
              <a:spcBef>
                <a:spcPts val="1000"/>
              </a:spcBef>
              <a:buClrTx/>
              <a:buFont typeface="Arial"/>
              <a:defRPr sz="3200">
                <a:latin typeface="Calibri"/>
                <a:ea typeface="Calibri"/>
                <a:cs typeface="Calibri"/>
                <a:sym typeface="Calibri"/>
              </a:defRPr>
            </a:lvl3pPr>
            <a:lvl4pPr marL="1737360" indent="-365760">
              <a:lnSpc>
                <a:spcPct val="90000"/>
              </a:lnSpc>
              <a:spcBef>
                <a:spcPts val="1000"/>
              </a:spcBef>
              <a:buClrTx/>
              <a:buFont typeface="Arial"/>
              <a:buChar char="•"/>
              <a:defRPr sz="3200">
                <a:latin typeface="Calibri"/>
                <a:ea typeface="Calibri"/>
                <a:cs typeface="Calibri"/>
                <a:sym typeface="Calibri"/>
              </a:defRPr>
            </a:lvl4pPr>
            <a:lvl5pPr marL="2194560" indent="-365760">
              <a:lnSpc>
                <a:spcPct val="90000"/>
              </a:lnSpc>
              <a:spcBef>
                <a:spcPts val="1000"/>
              </a:spcBef>
              <a:buClrTx/>
              <a:buFont typeface="Arial"/>
              <a:buChar char="•"/>
              <a:defRPr sz="3200">
                <a:latin typeface="Calibri"/>
                <a:ea typeface="Calibri"/>
                <a:cs typeface="Calibri"/>
                <a:sym typeface="Calibri"/>
              </a:defRPr>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35" name="Shape 35"/>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37" name="Shape 37"/>
          <p:cNvSpPr/>
          <p:nvPr>
            <p:ph type="title"/>
          </p:nvPr>
        </p:nvSpPr>
        <p:spPr>
          <a:xfrm>
            <a:off x="839787" y="0"/>
            <a:ext cx="3932240" cy="2057400"/>
          </a:xfrm>
          <a:prstGeom prst="rect">
            <a:avLst/>
          </a:prstGeom>
        </p:spPr>
        <p:txBody>
          <a:bodyPr lIns="45718" tIns="45718" rIns="45718" bIns="45718" anchor="b">
            <a:normAutofit fontScale="100000" lnSpcReduction="0"/>
          </a:bodyPr>
          <a:lstStyle>
            <a:lvl1pPr algn="l">
              <a:lnSpc>
                <a:spcPct val="90000"/>
              </a:lnSpc>
              <a:defRPr sz="3200">
                <a:latin typeface="Calibri Light"/>
                <a:ea typeface="Calibri Light"/>
                <a:cs typeface="Calibri Light"/>
                <a:sym typeface="Calibri Light"/>
              </a:defRPr>
            </a:lvl1pPr>
          </a:lstStyle>
          <a:p>
            <a:pPr lvl="0">
              <a:defRPr sz="1800"/>
            </a:pPr>
            <a:r>
              <a:rPr sz="3200"/>
              <a:t>Title Text</a:t>
            </a:r>
          </a:p>
        </p:txBody>
      </p:sp>
      <p:sp>
        <p:nvSpPr>
          <p:cNvPr id="38" name="Shape 38"/>
          <p:cNvSpPr/>
          <p:nvPr>
            <p:ph type="body" idx="1"/>
          </p:nvPr>
        </p:nvSpPr>
        <p:spPr>
          <a:xfrm>
            <a:off x="839787" y="2057400"/>
            <a:ext cx="3932240" cy="4800600"/>
          </a:xfrm>
          <a:prstGeom prst="rect">
            <a:avLst/>
          </a:prstGeom>
        </p:spPr>
        <p:txBody>
          <a:bodyPr lIns="45718" tIns="45718" rIns="45718" bIns="45718">
            <a:normAutofit fontScale="100000" lnSpcReduction="0"/>
          </a:bodyPr>
          <a:lstStyle>
            <a:lvl1pPr marL="0" indent="0">
              <a:lnSpc>
                <a:spcPct val="90000"/>
              </a:lnSpc>
              <a:spcBef>
                <a:spcPts val="1000"/>
              </a:spcBef>
              <a:buClrTx/>
              <a:buSzTx/>
              <a:buFontTx/>
              <a:buNone/>
              <a:defRPr sz="1600">
                <a:latin typeface="Calibri"/>
                <a:ea typeface="Calibri"/>
                <a:cs typeface="Calibri"/>
                <a:sym typeface="Calibri"/>
              </a:defRPr>
            </a:lvl1pPr>
            <a:lvl2pPr marL="0" indent="0">
              <a:lnSpc>
                <a:spcPct val="90000"/>
              </a:lnSpc>
              <a:spcBef>
                <a:spcPts val="1000"/>
              </a:spcBef>
              <a:buClrTx/>
              <a:buSzTx/>
              <a:buFontTx/>
              <a:buNone/>
              <a:defRPr sz="1600">
                <a:latin typeface="Calibri"/>
                <a:ea typeface="Calibri"/>
                <a:cs typeface="Calibri"/>
                <a:sym typeface="Calibri"/>
              </a:defRPr>
            </a:lvl2pPr>
            <a:lvl3pPr marL="0" indent="0">
              <a:lnSpc>
                <a:spcPct val="90000"/>
              </a:lnSpc>
              <a:spcBef>
                <a:spcPts val="1000"/>
              </a:spcBef>
              <a:buClrTx/>
              <a:buSzTx/>
              <a:buFontTx/>
              <a:buNone/>
              <a:defRPr sz="1600">
                <a:latin typeface="Calibri"/>
                <a:ea typeface="Calibri"/>
                <a:cs typeface="Calibri"/>
                <a:sym typeface="Calibri"/>
              </a:defRPr>
            </a:lvl3pPr>
            <a:lvl4pPr marL="0" indent="0">
              <a:lnSpc>
                <a:spcPct val="90000"/>
              </a:lnSpc>
              <a:spcBef>
                <a:spcPts val="1000"/>
              </a:spcBef>
              <a:buClrTx/>
              <a:buSzTx/>
              <a:buFontTx/>
              <a:buNone/>
              <a:defRPr sz="1600">
                <a:latin typeface="Calibri"/>
                <a:ea typeface="Calibri"/>
                <a:cs typeface="Calibri"/>
                <a:sym typeface="Calibri"/>
              </a:defRPr>
            </a:lvl4pPr>
            <a:lvl5pPr marL="0" indent="0">
              <a:lnSpc>
                <a:spcPct val="90000"/>
              </a:lnSpc>
              <a:spcBef>
                <a:spcPts val="1000"/>
              </a:spcBef>
              <a:buClrTx/>
              <a:buSzTx/>
              <a:buFontTx/>
              <a:buNone/>
              <a:defRPr sz="1600">
                <a:latin typeface="Calibri"/>
                <a:ea typeface="Calibri"/>
                <a:cs typeface="Calibri"/>
                <a:sym typeface="Calibri"/>
              </a:defRPr>
            </a:lvl5pPr>
          </a:lstStyle>
          <a:p>
            <a:pPr lvl="0">
              <a:defRPr sz="1800"/>
            </a:pPr>
            <a:r>
              <a:rPr sz="1600"/>
              <a:t>Body Level One</a:t>
            </a:r>
            <a:endParaRPr sz="1600"/>
          </a:p>
          <a:p>
            <a:pPr lvl="1">
              <a:defRPr sz="1800"/>
            </a:pPr>
            <a:r>
              <a:rPr sz="1600"/>
              <a:t>Body Level Two</a:t>
            </a:r>
            <a:endParaRPr sz="1600"/>
          </a:p>
          <a:p>
            <a:pPr lvl="2">
              <a:defRPr sz="1800"/>
            </a:pPr>
            <a:r>
              <a:rPr sz="1600"/>
              <a:t>Body Level Three</a:t>
            </a:r>
            <a:endParaRPr sz="1600"/>
          </a:p>
          <a:p>
            <a:pPr lvl="3">
              <a:defRPr sz="1800"/>
            </a:pPr>
            <a:r>
              <a:rPr sz="1600"/>
              <a:t>Body Level Four</a:t>
            </a:r>
            <a:endParaRPr sz="1600"/>
          </a:p>
          <a:p>
            <a:pPr lvl="4">
              <a:defRPr sz="1800"/>
            </a:pPr>
            <a:r>
              <a:rPr sz="1600"/>
              <a:t>Body Level Five</a:t>
            </a:r>
          </a:p>
        </p:txBody>
      </p:sp>
      <p:sp>
        <p:nvSpPr>
          <p:cNvPr id="39" name="Shape 39"/>
          <p:cNvSpPr/>
          <p:nvPr>
            <p:ph type="sldNum" sz="quarter" idx="2"/>
          </p:nvPr>
        </p:nvSpPr>
        <p:spPr>
          <a:xfrm>
            <a:off x="8610600" y="6404291"/>
            <a:ext cx="2743200" cy="269239"/>
          </a:xfrm>
          <a:prstGeom prst="rect">
            <a:avLst/>
          </a:prstGeom>
        </p:spPr>
        <p:txBody>
          <a:bodyPr lIns="45718" tIns="45718" rIns="45718" bIns="45718"/>
          <a:lstStyle>
            <a:lvl1pPr>
              <a:defRPr sz="1200">
                <a:solidFill>
                  <a:srgbClr val="888888"/>
                </a:solidFill>
                <a:latin typeface="Calibri"/>
                <a:ea typeface="Calibri"/>
                <a:cs typeface="Calibri"/>
                <a:sym typeface="Calibri"/>
              </a:defRPr>
            </a:lvl1p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11404600" y="6695326"/>
            <a:ext cx="711200" cy="259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r>
              <a:t> </a:t>
            </a:r>
          </a:p>
        </p:txBody>
      </p:sp>
      <p:pic>
        <p:nvPicPr>
          <p:cNvPr id="3" name="image1.png"/>
          <p:cNvPicPr/>
          <p:nvPr/>
        </p:nvPicPr>
        <p:blipFill>
          <a:blip r:embed="rId2">
            <a:extLst/>
          </a:blip>
          <a:stretch>
            <a:fillRect/>
          </a:stretch>
        </p:blipFill>
        <p:spPr>
          <a:xfrm>
            <a:off x="10588976" y="6285288"/>
            <a:ext cx="1276401" cy="292802"/>
          </a:xfrm>
          <a:prstGeom prst="rect">
            <a:avLst/>
          </a:prstGeom>
          <a:ln w="12700">
            <a:miter lim="400000"/>
          </a:ln>
        </p:spPr>
      </p:pic>
      <p:sp>
        <p:nvSpPr>
          <p:cNvPr id="4" name="Shape 4"/>
          <p:cNvSpPr/>
          <p:nvPr>
            <p:ph type="title"/>
          </p:nvPr>
        </p:nvSpPr>
        <p:spPr>
          <a:xfrm>
            <a:off x="609598" y="92373"/>
            <a:ext cx="10972804" cy="1507827"/>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chor="ctr"/>
          <a:lstStyle/>
          <a:p>
            <a:pPr lvl="0"/>
            <a:r>
              <a:t>Title Text</a:t>
            </a:r>
          </a:p>
        </p:txBody>
      </p:sp>
      <p:sp>
        <p:nvSpPr>
          <p:cNvPr id="5" name="Shape 5"/>
          <p:cNvSpPr/>
          <p:nvPr>
            <p:ph type="body" idx="1"/>
          </p:nvPr>
        </p:nvSpPr>
        <p:spPr>
          <a:xfrm>
            <a:off x="609598" y="1600199"/>
            <a:ext cx="10972804" cy="52578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lstStyle/>
          <a:p>
            <a:pPr lvl="0"/>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8737600" y="6287389"/>
            <a:ext cx="2844800" cy="503020"/>
          </a:xfrm>
          <a:prstGeom prst="rect">
            <a:avLst/>
          </a:prstGeom>
          <a:ln w="12700">
            <a:miter lim="400000"/>
          </a:ln>
        </p:spPr>
        <p:txBody>
          <a:bodyPr lIns="121899" tIns="121899" rIns="121899" bIns="121899" anchor="ctr">
            <a:spAutoFit/>
          </a:bodyPr>
          <a:lstStyle>
            <a:lvl1pPr algn="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spd="med" advClick="1"/>
  <p:txStyles>
    <p:titleStyle>
      <a:lvl1pPr algn="ctr">
        <a:defRPr>
          <a:latin typeface="Arial"/>
          <a:ea typeface="Arial"/>
          <a:cs typeface="Arial"/>
          <a:sym typeface="Arial"/>
        </a:defRPr>
      </a:lvl1pPr>
      <a:lvl2pPr algn="ctr">
        <a:defRPr>
          <a:latin typeface="Arial"/>
          <a:ea typeface="Arial"/>
          <a:cs typeface="Arial"/>
          <a:sym typeface="Arial"/>
        </a:defRPr>
      </a:lvl2pPr>
      <a:lvl3pPr algn="ctr">
        <a:defRPr>
          <a:latin typeface="Arial"/>
          <a:ea typeface="Arial"/>
          <a:cs typeface="Arial"/>
          <a:sym typeface="Arial"/>
        </a:defRPr>
      </a:lvl3pPr>
      <a:lvl4pPr algn="ctr">
        <a:defRPr>
          <a:latin typeface="Arial"/>
          <a:ea typeface="Arial"/>
          <a:cs typeface="Arial"/>
          <a:sym typeface="Arial"/>
        </a:defRPr>
      </a:lvl4pPr>
      <a:lvl5pPr algn="ctr">
        <a:defRPr>
          <a:latin typeface="Arial"/>
          <a:ea typeface="Arial"/>
          <a:cs typeface="Arial"/>
          <a:sym typeface="Arial"/>
        </a:defRPr>
      </a:lvl5pPr>
      <a:lvl6pPr algn="ctr">
        <a:defRPr>
          <a:latin typeface="Arial"/>
          <a:ea typeface="Arial"/>
          <a:cs typeface="Arial"/>
          <a:sym typeface="Arial"/>
        </a:defRPr>
      </a:lvl6pPr>
      <a:lvl7pPr algn="ctr">
        <a:defRPr>
          <a:latin typeface="Arial"/>
          <a:ea typeface="Arial"/>
          <a:cs typeface="Arial"/>
          <a:sym typeface="Arial"/>
        </a:defRPr>
      </a:lvl7pPr>
      <a:lvl8pPr algn="ctr">
        <a:defRPr>
          <a:latin typeface="Arial"/>
          <a:ea typeface="Arial"/>
          <a:cs typeface="Arial"/>
          <a:sym typeface="Arial"/>
        </a:defRPr>
      </a:lvl8pPr>
      <a:lvl9pPr algn="ctr">
        <a:defRPr>
          <a:latin typeface="Arial"/>
          <a:ea typeface="Arial"/>
          <a:cs typeface="Arial"/>
          <a:sym typeface="Arial"/>
        </a:defRPr>
      </a:lvl9pPr>
    </p:titleStyle>
    <p:bodyStyle>
      <a:lvl1pPr marL="382813" indent="-179614">
        <a:spcBef>
          <a:spcPts val="600"/>
        </a:spcBef>
        <a:buClr>
          <a:srgbClr val="4D4D4D"/>
        </a:buClr>
        <a:buSzPct val="100000"/>
        <a:buFont typeface="Trebuchet MS"/>
        <a:buChar char="•"/>
        <a:defRPr>
          <a:latin typeface="Arial"/>
          <a:ea typeface="Arial"/>
          <a:cs typeface="Arial"/>
          <a:sym typeface="Arial"/>
        </a:defRPr>
      </a:lvl1pPr>
      <a:lvl2pPr marL="773792" indent="-138792">
        <a:spcBef>
          <a:spcPts val="600"/>
        </a:spcBef>
        <a:buClr>
          <a:srgbClr val="4D4D4D"/>
        </a:buClr>
        <a:buSzPct val="100000"/>
        <a:buFont typeface="Trebuchet MS"/>
        <a:buChar char="–"/>
        <a:defRPr>
          <a:latin typeface="Arial"/>
          <a:ea typeface="Arial"/>
          <a:cs typeface="Arial"/>
          <a:sym typeface="Arial"/>
        </a:defRPr>
      </a:lvl2pPr>
      <a:lvl3pPr marL="1164770" indent="-97970">
        <a:spcBef>
          <a:spcPts val="600"/>
        </a:spcBef>
        <a:buClr>
          <a:srgbClr val="4D4D4D"/>
        </a:buClr>
        <a:buSzPct val="100000"/>
        <a:buFont typeface="Trebuchet MS"/>
        <a:buChar char="•"/>
        <a:defRPr>
          <a:latin typeface="Arial"/>
          <a:ea typeface="Arial"/>
          <a:cs typeface="Arial"/>
          <a:sym typeface="Arial"/>
        </a:defRPr>
      </a:lvl3pPr>
      <a:lvl4pPr marL="1629228" indent="-130627">
        <a:spcBef>
          <a:spcPts val="600"/>
        </a:spcBef>
        <a:buClr>
          <a:srgbClr val="4D4D4D"/>
        </a:buClr>
        <a:buSzPct val="100000"/>
        <a:buFont typeface="Trebuchet MS"/>
        <a:buChar char="–"/>
        <a:defRPr>
          <a:latin typeface="Arial"/>
          <a:ea typeface="Arial"/>
          <a:cs typeface="Arial"/>
          <a:sym typeface="Arial"/>
        </a:defRPr>
      </a:lvl4pPr>
      <a:lvl5pPr marL="2086428" indent="-130628">
        <a:spcBef>
          <a:spcPts val="600"/>
        </a:spcBef>
        <a:buClr>
          <a:srgbClr val="4D4D4D"/>
        </a:buClr>
        <a:buSzPct val="100000"/>
        <a:buFont typeface="Trebuchet MS"/>
        <a:buChar char="»"/>
        <a:defRPr>
          <a:latin typeface="Arial"/>
          <a:ea typeface="Arial"/>
          <a:cs typeface="Arial"/>
          <a:sym typeface="Arial"/>
        </a:defRPr>
      </a:lvl5pPr>
      <a:lvl6pPr marL="2543628" indent="-130628">
        <a:spcBef>
          <a:spcPts val="600"/>
        </a:spcBef>
        <a:buClr>
          <a:srgbClr val="4D4D4D"/>
        </a:buClr>
        <a:buSzPct val="100000"/>
        <a:buFont typeface="Trebuchet MS"/>
        <a:buChar char="•"/>
        <a:defRPr>
          <a:latin typeface="Arial"/>
          <a:ea typeface="Arial"/>
          <a:cs typeface="Arial"/>
          <a:sym typeface="Arial"/>
        </a:defRPr>
      </a:lvl6pPr>
      <a:lvl7pPr marL="3000828" indent="-130628">
        <a:spcBef>
          <a:spcPts val="600"/>
        </a:spcBef>
        <a:buClr>
          <a:srgbClr val="4D4D4D"/>
        </a:buClr>
        <a:buSzPct val="100000"/>
        <a:buFont typeface="Trebuchet MS"/>
        <a:buChar char="•"/>
        <a:defRPr>
          <a:latin typeface="Arial"/>
          <a:ea typeface="Arial"/>
          <a:cs typeface="Arial"/>
          <a:sym typeface="Arial"/>
        </a:defRPr>
      </a:lvl7pPr>
      <a:lvl8pPr marL="3458028" indent="-130628">
        <a:spcBef>
          <a:spcPts val="600"/>
        </a:spcBef>
        <a:buClr>
          <a:srgbClr val="4D4D4D"/>
        </a:buClr>
        <a:buSzPct val="100000"/>
        <a:buFont typeface="Trebuchet MS"/>
        <a:buChar char="•"/>
        <a:defRPr>
          <a:latin typeface="Arial"/>
          <a:ea typeface="Arial"/>
          <a:cs typeface="Arial"/>
          <a:sym typeface="Arial"/>
        </a:defRPr>
      </a:lvl8pPr>
      <a:lvl9pPr marL="3915228" indent="-130628">
        <a:spcBef>
          <a:spcPts val="600"/>
        </a:spcBef>
        <a:buClr>
          <a:srgbClr val="4D4D4D"/>
        </a:buClr>
        <a:buSzPct val="100000"/>
        <a:buFont typeface="Trebuchet MS"/>
        <a:buChar char="•"/>
        <a:defRPr>
          <a:latin typeface="Arial"/>
          <a:ea typeface="Arial"/>
          <a:cs typeface="Arial"/>
          <a:sym typeface="Arial"/>
        </a:defRPr>
      </a:lvl9pPr>
    </p:bodyStyle>
    <p:otherStyle>
      <a:lvl1pPr algn="r">
        <a:defRPr>
          <a:solidFill>
            <a:schemeClr val="tx1"/>
          </a:solidFill>
          <a:latin typeface="+mn-lt"/>
          <a:ea typeface="+mn-ea"/>
          <a:cs typeface="+mn-cs"/>
          <a:sym typeface="Arial"/>
        </a:defRPr>
      </a:lvl1pPr>
      <a:lvl2pPr algn="r">
        <a:defRPr>
          <a:solidFill>
            <a:schemeClr val="tx1"/>
          </a:solidFill>
          <a:latin typeface="+mn-lt"/>
          <a:ea typeface="+mn-ea"/>
          <a:cs typeface="+mn-cs"/>
          <a:sym typeface="Arial"/>
        </a:defRPr>
      </a:lvl2pPr>
      <a:lvl3pPr algn="r">
        <a:defRPr>
          <a:solidFill>
            <a:schemeClr val="tx1"/>
          </a:solidFill>
          <a:latin typeface="+mn-lt"/>
          <a:ea typeface="+mn-ea"/>
          <a:cs typeface="+mn-cs"/>
          <a:sym typeface="Arial"/>
        </a:defRPr>
      </a:lvl3pPr>
      <a:lvl4pPr algn="r">
        <a:defRPr>
          <a:solidFill>
            <a:schemeClr val="tx1"/>
          </a:solidFill>
          <a:latin typeface="+mn-lt"/>
          <a:ea typeface="+mn-ea"/>
          <a:cs typeface="+mn-cs"/>
          <a:sym typeface="Arial"/>
        </a:defRPr>
      </a:lvl4pPr>
      <a:lvl5pPr algn="r">
        <a:defRPr>
          <a:solidFill>
            <a:schemeClr val="tx1"/>
          </a:solidFill>
          <a:latin typeface="+mn-lt"/>
          <a:ea typeface="+mn-ea"/>
          <a:cs typeface="+mn-cs"/>
          <a:sym typeface="Arial"/>
        </a:defRPr>
      </a:lvl5pPr>
      <a:lvl6pPr algn="r">
        <a:defRPr>
          <a:solidFill>
            <a:schemeClr val="tx1"/>
          </a:solidFill>
          <a:latin typeface="+mn-lt"/>
          <a:ea typeface="+mn-ea"/>
          <a:cs typeface="+mn-cs"/>
          <a:sym typeface="Arial"/>
        </a:defRPr>
      </a:lvl6pPr>
      <a:lvl7pPr algn="r">
        <a:defRPr>
          <a:solidFill>
            <a:schemeClr val="tx1"/>
          </a:solidFill>
          <a:latin typeface="+mn-lt"/>
          <a:ea typeface="+mn-ea"/>
          <a:cs typeface="+mn-cs"/>
          <a:sym typeface="Arial"/>
        </a:defRPr>
      </a:lvl7pPr>
      <a:lvl8pPr algn="r">
        <a:defRPr>
          <a:solidFill>
            <a:schemeClr val="tx1"/>
          </a:solidFill>
          <a:latin typeface="+mn-lt"/>
          <a:ea typeface="+mn-ea"/>
          <a:cs typeface="+mn-cs"/>
          <a:sym typeface="Arial"/>
        </a:defRPr>
      </a:lvl8pPr>
      <a:lvl9pPr algn="r">
        <a:defRPr>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jpeg"/><Relationship Id="rId3"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s://github.com/debasishg/scala-redis-nb" TargetMode="External"/><Relationship Id="rId5" Type="http://schemas.openxmlformats.org/officeDocument/2006/relationships/image" Target="../media/image2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12.png"/><Relationship Id="rId4"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www.apple.com" TargetMode="External"/><Relationship Id="rId5" Type="http://schemas.openxmlformats.org/officeDocument/2006/relationships/hyperlink" Target="https://redislabs.com/company/redis-labs-team" TargetMode="External"/><Relationship Id="rId6" Type="http://schemas.openxmlformats.org/officeDocument/2006/relationships/hyperlink" Target="http://www.redislabs.com" TargetMode="External"/><Relationship Id="rId7" Type="http://schemas.openxmlformats.org/officeDocument/2006/relationships/hyperlink" Target="https://twitter.com/RedisLabsInc" TargetMode="External"/><Relationship Id="rId8" Type="http://schemas.openxmlformats.org/officeDocument/2006/relationships/hyperlink" Target="https://matt.sh/" TargetMode="External"/><Relationship Id="rId9" Type="http://schemas.openxmlformats.org/officeDocument/2006/relationships/hyperlink" Target="https://github.com/mattsta" TargetMode="External"/><Relationship Id="rId10" Type="http://schemas.openxmlformats.org/officeDocument/2006/relationships/hyperlink" Target="http://www.pivotal.io" TargetMode="External"/><Relationship Id="rId11" Type="http://schemas.openxmlformats.org/officeDocument/2006/relationships/hyperlink" Target="http://www.slideshare.net/yampolskiy/new-york-redis-meetup-welcome-session" TargetMode="External"/><Relationship Id="rId12" Type="http://schemas.openxmlformats.org/officeDocument/2006/relationships/hyperlink" Target="http://www.securityscorecard.com" TargetMode="External"/><Relationship Id="rId13" Type="http://schemas.openxmlformats.org/officeDocument/2006/relationships/hyperlink" Target="http://blog.securityscorecard.com/" TargetMode="External"/><Relationship Id="rId14" Type="http://schemas.openxmlformats.org/officeDocument/2006/relationships/image" Target="../media/image21.png"/><Relationship Id="rId15" Type="http://schemas.openxmlformats.org/officeDocument/2006/relationships/image" Target="../media/image2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www.apple.com" TargetMode="External"/><Relationship Id="rId5" Type="http://schemas.openxmlformats.org/officeDocument/2006/relationships/hyperlink" Target="https://redislabs.com/company/redis-labs-team#Salvatore-Sanfilippo" TargetMode="External"/><Relationship Id="rId6" Type="http://schemas.openxmlformats.org/officeDocument/2006/relationships/hyperlink" Target="https://en.wikipedia.org/wiki/Hping" TargetMode="External"/><Relationship Id="rId7" Type="http://schemas.openxmlformats.org/officeDocument/2006/relationships/image" Target="../media/image21.png"/><Relationship Id="rId8" Type="http://schemas.openxmlformats.org/officeDocument/2006/relationships/image" Target="../media/image2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www.securityscorecard.com/" TargetMode="External"/><Relationship Id="rId5" Type="http://schemas.openxmlformats.org/officeDocument/2006/relationships/hyperlink" Target="http://openmymind.net/2012/1/23/The-Little-Redis-Book/" TargetMode="External"/><Relationship Id="rId6" Type="http://schemas.openxmlformats.org/officeDocument/2006/relationships/hyperlink" Target="http://projects.spring.io/spring-data-redis/" TargetMode="External"/><Relationship Id="rId7" Type="http://schemas.openxmlformats.org/officeDocument/2006/relationships/hyperlink" Target="https://redislabs.com/redis-java" TargetMode="External"/><Relationship Id="rId8" Type="http://schemas.openxmlformats.org/officeDocument/2006/relationships/hyperlink" Target="http://redis.io/topics/security" TargetMode="External"/><Relationship Id="rId9" Type="http://schemas.openxmlformats.org/officeDocument/2006/relationships/hyperlink" Target="http://docs.spring.io/spring-data/data-keyvalue/examples/retwisj/current/" TargetMode="External"/><Relationship Id="rId10" Type="http://schemas.openxmlformats.org/officeDocument/2006/relationships/hyperlink" Target="https://www.packtpub.com/books/content/using-redis-hostile-environment-advanced" TargetMode="External"/><Relationship Id="rId11"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docs.spring.io/spring-xd/docs/current/reference/html/#redis" TargetMode="External"/><Relationship Id="rId5" Type="http://schemas.openxmlformats.org/officeDocument/2006/relationships/hyperlink" Target="http://cloudtweaks.com/2015/06/redis-labs-tops-in-independent-nosql-performance-benchmark/" TargetMode="External"/><Relationship Id="rId6" Type="http://schemas.openxmlformats.org/officeDocument/2006/relationships/hyperlink" Target="http://www.rediscookbook.org/index.html" TargetMode="External"/><Relationship Id="rId7" Type="http://schemas.openxmlformats.org/officeDocument/2006/relationships/hyperlink" Target="https://github.com/50onRed/mock-jedis" TargetMode="External"/><Relationship Id="rId8" Type="http://schemas.openxmlformats.org/officeDocument/2006/relationships/hyperlink" Target="https://github.com/knutwalker/rx-redis" TargetMode="External"/><Relationship Id="rId9" Type="http://schemas.openxmlformats.org/officeDocument/2006/relationships/hyperlink" Target="http://www.slideshare.net/tobiastrelle/no-sql-testautomation" TargetMode="External"/><Relationship Id="rId10" Type="http://schemas.openxmlformats.org/officeDocument/2006/relationships/hyperlink" Target="https://github.com/lordofthejars/nosql-unit" TargetMode="External"/><Relationship Id="rId11" Type="http://schemas.openxmlformats.org/officeDocument/2006/relationships/image" Target="../media/image2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s://pivotallms.biglms.com/courses/PivotalAcademy/RDS101/VP/about" TargetMode="External"/><Relationship Id="rId5" Type="http://schemas.openxmlformats.org/officeDocument/2006/relationships/hyperlink" Target="https://pivotallms.biglms.com/courses/PivotalAcademy/SDC202/VN/about" TargetMode="External"/><Relationship Id="rId6" Type="http://schemas.openxmlformats.org/officeDocument/2006/relationships/hyperlink" Target="http://www.javacodegeeks.com/2015/03/spring-xd-for-data-ingestion.html" TargetMode="External"/><Relationship Id="rId7" Type="http://schemas.openxmlformats.org/officeDocument/2006/relationships/hyperlink" Target="http://springxd.ninja/2015/03/09/spring-xd-setup/" TargetMode="External"/><Relationship Id="rId8" Type="http://schemas.openxmlformats.org/officeDocument/2006/relationships/hyperlink" Target="http://redis.io/topics/security" TargetMode="External"/><Relationship Id="rId9"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jpeg"/><Relationship Id="rId5" Type="http://schemas.openxmlformats.org/officeDocument/2006/relationships/image" Target="../media/image7.pn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6.jpeg"/><Relationship Id="rId13" Type="http://schemas.openxmlformats.org/officeDocument/2006/relationships/image" Target="../media/image7.jpeg"/><Relationship Id="rId14" Type="http://schemas.openxmlformats.org/officeDocument/2006/relationships/image" Target="../media/image8.jpeg"/><Relationship Id="rId15" Type="http://schemas.openxmlformats.org/officeDocument/2006/relationships/image" Target="../media/image9.jpeg"/><Relationship Id="rId16" Type="http://schemas.openxmlformats.org/officeDocument/2006/relationships/image" Target="../media/image10.jpeg"/><Relationship Id="rId17" Type="http://schemas.openxmlformats.org/officeDocument/2006/relationships/image" Target="../media/image1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jpeg"/><Relationship Id="rId3" Type="http://schemas.openxmlformats.org/officeDocument/2006/relationships/hyperlink" Target="mailto:info@securityscorecard.io"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hyperlink" Target="http://www.agilemobiledeveloper.com/" TargetMode="External"/><Relationship Id="rId5" Type="http://schemas.openxmlformats.org/officeDocument/2006/relationships/image" Target="../media/image20.png"/><Relationship Id="rId6" Type="http://schemas.openxmlformats.org/officeDocument/2006/relationships/hyperlink" Target="https://twitter.com/PaaSDev/" TargetMode="External"/><Relationship Id="rId7"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idx="4294967295"/>
          </p:nvPr>
        </p:nvSpPr>
        <p:spPr>
          <a:xfrm>
            <a:off x="2183745" y="4682657"/>
            <a:ext cx="7544362" cy="683563"/>
          </a:xfrm>
          <a:prstGeom prst="rect">
            <a:avLst/>
          </a:prstGeom>
        </p:spPr>
        <p:txBody>
          <a:bodyPr lIns="0" tIns="0" rIns="0" bIns="0" anchor="t">
            <a:normAutofit fontScale="100000" lnSpcReduction="0"/>
          </a:bodyPr>
          <a:lstStyle>
            <a:lvl1pPr algn="l" defTabSz="754062">
              <a:lnSpc>
                <a:spcPct val="90000"/>
              </a:lnSpc>
              <a:defRPr sz="2800">
                <a:solidFill>
                  <a:srgbClr val="FFFFFF"/>
                </a:solidFill>
                <a:latin typeface="+mj-lt"/>
                <a:ea typeface="+mj-ea"/>
                <a:cs typeface="+mj-cs"/>
                <a:sym typeface="Helvetica"/>
              </a:defRPr>
            </a:lvl1pPr>
          </a:lstStyle>
          <a:p>
            <a:pPr lvl="0">
              <a:defRPr sz="1800">
                <a:solidFill>
                  <a:srgbClr val="000000"/>
                </a:solidFill>
              </a:defRPr>
            </a:pPr>
            <a:r>
              <a:rPr sz="2800">
                <a:solidFill>
                  <a:srgbClr val="FFFFFF"/>
                </a:solidFill>
              </a:rPr>
              <a:t>What CTOs Need to Know About Security</a:t>
            </a:r>
          </a:p>
        </p:txBody>
      </p:sp>
      <p:sp>
        <p:nvSpPr>
          <p:cNvPr id="80" name="Shape 80"/>
          <p:cNvSpPr/>
          <p:nvPr/>
        </p:nvSpPr>
        <p:spPr>
          <a:xfrm>
            <a:off x="2269191" y="6504967"/>
            <a:ext cx="346682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defTabSz="665348"/>
            <a:r>
              <a:rPr b="1" sz="1400">
                <a:solidFill>
                  <a:srgbClr val="898989"/>
                </a:solidFill>
                <a:latin typeface="Calibri"/>
                <a:ea typeface="Calibri"/>
                <a:cs typeface="Calibri"/>
                <a:sym typeface="Calibri"/>
              </a:rPr>
              <a:t>SecurityScorecard</a:t>
            </a:r>
            <a:r>
              <a:rPr sz="1400">
                <a:solidFill>
                  <a:srgbClr val="898989"/>
                </a:solidFill>
                <a:latin typeface="Calibri"/>
                <a:ea typeface="Calibri"/>
                <a:cs typeface="Calibri"/>
                <a:sym typeface="Calibri"/>
              </a:rPr>
              <a:t> | Always Know</a:t>
            </a:r>
          </a:p>
        </p:txBody>
      </p:sp>
      <p:sp>
        <p:nvSpPr>
          <p:cNvPr id="81" name="Shape 81"/>
          <p:cNvSpPr/>
          <p:nvPr/>
        </p:nvSpPr>
        <p:spPr>
          <a:xfrm>
            <a:off x="8704169" y="6601898"/>
            <a:ext cx="1385328"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665348">
              <a:defRPr sz="700">
                <a:solidFill>
                  <a:srgbClr val="898989"/>
                </a:solidFill>
                <a:latin typeface="Calibri"/>
                <a:ea typeface="Calibri"/>
                <a:cs typeface="Calibri"/>
                <a:sym typeface="Calibri"/>
              </a:defRPr>
            </a:lvl1pPr>
          </a:lstStyle>
          <a:p>
            <a:pPr lvl="0">
              <a:defRPr sz="1800">
                <a:solidFill>
                  <a:srgbClr val="000000"/>
                </a:solidFill>
              </a:defRPr>
            </a:pPr>
            <a:r>
              <a:rPr sz="700">
                <a:solidFill>
                  <a:srgbClr val="898989"/>
                </a:solidFill>
              </a:rPr>
              <a:t>1</a:t>
            </a:r>
          </a:p>
        </p:txBody>
      </p:sp>
      <p:pic>
        <p:nvPicPr>
          <p:cNvPr id="82" name="image2.jpeg"/>
          <p:cNvPicPr/>
          <p:nvPr/>
        </p:nvPicPr>
        <p:blipFill>
          <a:blip r:embed="rId2">
            <a:extLst/>
          </a:blip>
          <a:stretch>
            <a:fillRect/>
          </a:stretch>
        </p:blipFill>
        <p:spPr>
          <a:xfrm>
            <a:off x="1657069" y="-1"/>
            <a:ext cx="8876463" cy="3651719"/>
          </a:xfrm>
          <a:prstGeom prst="rect">
            <a:avLst/>
          </a:prstGeom>
          <a:ln w="12700">
            <a:miter lim="400000"/>
          </a:ln>
        </p:spPr>
      </p:pic>
      <p:pic>
        <p:nvPicPr>
          <p:cNvPr id="83" name="image3.png"/>
          <p:cNvPicPr/>
          <p:nvPr/>
        </p:nvPicPr>
        <p:blipFill>
          <a:blip r:embed="rId3">
            <a:extLst/>
          </a:blip>
          <a:stretch>
            <a:fillRect/>
          </a:stretch>
        </p:blipFill>
        <p:spPr>
          <a:xfrm>
            <a:off x="2501770" y="2689504"/>
            <a:ext cx="7188460" cy="2009627"/>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xfrm>
            <a:off x="488951" y="433917"/>
            <a:ext cx="11214001" cy="614002"/>
          </a:xfrm>
          <a:prstGeom prst="rect">
            <a:avLst/>
          </a:prstGeom>
        </p:spPr>
        <p:txBody>
          <a:bodyPr lIns="0" tIns="0" rIns="0" bIns="0">
            <a:normAutofit fontScale="100000" lnSpcReduction="0"/>
          </a:bodyPr>
          <a:lstStyle>
            <a:lvl1pPr defTabSz="557783">
              <a:defRPr sz="2500"/>
            </a:lvl1pPr>
          </a:lstStyle>
          <a:p>
            <a:pPr lvl="0">
              <a:defRPr sz="1800">
                <a:solidFill>
                  <a:srgbClr val="000000"/>
                </a:solidFill>
              </a:defRPr>
            </a:pPr>
            <a:r>
              <a:rPr sz="2500">
                <a:solidFill>
                  <a:srgbClr val="008881"/>
                </a:solidFill>
              </a:rPr>
              <a:t>Features</a:t>
            </a:r>
          </a:p>
        </p:txBody>
      </p:sp>
      <p:sp>
        <p:nvSpPr>
          <p:cNvPr id="214" name="Shape 214"/>
          <p:cNvSpPr/>
          <p:nvPr/>
        </p:nvSpPr>
        <p:spPr>
          <a:xfrm>
            <a:off x="488951" y="1717662"/>
            <a:ext cx="11214001" cy="3361486"/>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p>
            <a:pPr lvl="0"/>
            <a:r>
              <a:rPr sz="2800"/>
              <a:t>In order to achieve its outstanding performance, Redis works with an in-memory dataset. </a:t>
            </a:r>
            <a:endParaRPr sz="2800"/>
          </a:p>
          <a:p>
            <a:pPr lvl="0"/>
            <a:br>
              <a:rPr sz="2800"/>
            </a:br>
            <a:r>
              <a:rPr sz="2800"/>
              <a:t>In a shared Redis cluster, every node in the cluster can have multiple shards (Redis servers), each potentially being a slave or a master itself.</a:t>
            </a:r>
            <a:endParaRPr sz="2800"/>
          </a:p>
          <a:p>
            <a:pPr lvl="0"/>
            <a:endParaRPr sz="2800"/>
          </a:p>
        </p:txBody>
      </p:sp>
      <p:grpSp>
        <p:nvGrpSpPr>
          <p:cNvPr id="217" name="Group 217"/>
          <p:cNvGrpSpPr/>
          <p:nvPr/>
        </p:nvGrpSpPr>
        <p:grpSpPr>
          <a:xfrm>
            <a:off x="-181727" y="-29772"/>
            <a:ext cx="12555454" cy="1327772"/>
            <a:chOff x="0" y="0"/>
            <a:chExt cx="12555452" cy="1327771"/>
          </a:xfrm>
        </p:grpSpPr>
        <p:pic>
          <p:nvPicPr>
            <p:cNvPr id="215" name="image4.png"/>
            <p:cNvPicPr/>
            <p:nvPr/>
          </p:nvPicPr>
          <p:blipFill>
            <a:blip r:embed="rId2">
              <a:extLst/>
            </a:blip>
            <a:stretch>
              <a:fillRect/>
            </a:stretch>
          </p:blipFill>
          <p:spPr>
            <a:xfrm>
              <a:off x="-1" y="0"/>
              <a:ext cx="12555453" cy="1327772"/>
            </a:xfrm>
            <a:prstGeom prst="rect">
              <a:avLst/>
            </a:prstGeom>
            <a:ln w="12700" cap="flat">
              <a:noFill/>
              <a:miter lim="400000"/>
            </a:ln>
            <a:effectLst/>
          </p:spPr>
        </p:pic>
        <p:pic>
          <p:nvPicPr>
            <p:cNvPr id="216" name="image3.png"/>
            <p:cNvPicPr/>
            <p:nvPr/>
          </p:nvPicPr>
          <p:blipFill>
            <a:blip r:embed="rId3">
              <a:extLst/>
            </a:blip>
            <a:stretch>
              <a:fillRect/>
            </a:stretch>
          </p:blipFill>
          <p:spPr>
            <a:xfrm>
              <a:off x="349526" y="248461"/>
              <a:ext cx="1673079" cy="678410"/>
            </a:xfrm>
            <a:prstGeom prst="rect">
              <a:avLst/>
            </a:prstGeom>
            <a:ln w="12700" cap="flat">
              <a:noFill/>
              <a:miter lim="400000"/>
            </a:ln>
            <a:effectLst/>
          </p:spPr>
        </p:pic>
      </p:grpSp>
      <p:pic>
        <p:nvPicPr>
          <p:cNvPr id="218"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22" name="Group 222"/>
          <p:cNvGrpSpPr/>
          <p:nvPr/>
        </p:nvGrpSpPr>
        <p:grpSpPr>
          <a:xfrm>
            <a:off x="14286" y="14168"/>
            <a:ext cx="12163428" cy="1286313"/>
            <a:chOff x="0" y="0"/>
            <a:chExt cx="12163426" cy="1286312"/>
          </a:xfrm>
        </p:grpSpPr>
        <p:pic>
          <p:nvPicPr>
            <p:cNvPr id="220"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221"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223" name="Shape 223"/>
          <p:cNvSpPr/>
          <p:nvPr>
            <p:ph type="title"/>
          </p:nvPr>
        </p:nvSpPr>
        <p:spPr>
          <a:xfrm>
            <a:off x="2199638" y="30955"/>
            <a:ext cx="6060444" cy="1325563"/>
          </a:xfrm>
          <a:prstGeom prst="rect">
            <a:avLst/>
          </a:prstGeom>
        </p:spPr>
        <p:txBody>
          <a:bodyPr/>
          <a:lstStyle>
            <a:lvl1pPr>
              <a:defRPr>
                <a:solidFill>
                  <a:srgbClr val="FFFFFF"/>
                </a:solidFill>
              </a:defRPr>
            </a:lvl1pPr>
          </a:lstStyle>
          <a:p>
            <a:pPr lvl="0">
              <a:defRPr sz="1800">
                <a:solidFill>
                  <a:srgbClr val="000000"/>
                </a:solidFill>
              </a:defRPr>
            </a:pPr>
            <a:r>
              <a:rPr sz="4400">
                <a:solidFill>
                  <a:srgbClr val="FFFFFF"/>
                </a:solidFill>
              </a:rPr>
              <a:t>Scala + Redis</a:t>
            </a:r>
          </a:p>
        </p:txBody>
      </p:sp>
      <p:sp>
        <p:nvSpPr>
          <p:cNvPr id="224" name="Shape 224"/>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225" name="Shape 225"/>
          <p:cNvSpPr/>
          <p:nvPr/>
        </p:nvSpPr>
        <p:spPr>
          <a:xfrm>
            <a:off x="151918" y="1354718"/>
            <a:ext cx="11554581" cy="560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defTabSz="457200"/>
            <a:r>
              <a:rPr sz="2600">
                <a:latin typeface="Calibri Light"/>
                <a:ea typeface="Calibri Light"/>
                <a:cs typeface="Calibri Light"/>
                <a:sym typeface="Calibri Light"/>
              </a:rPr>
              <a:t>We are using </a:t>
            </a:r>
            <a:r>
              <a:rPr b="1" sz="2600">
                <a:latin typeface="Calibri Light"/>
                <a:ea typeface="Calibri Light"/>
                <a:cs typeface="Calibri Light"/>
                <a:sym typeface="Calibri Light"/>
              </a:rPr>
              <a:t>Redis</a:t>
            </a:r>
            <a:r>
              <a:rPr sz="2600">
                <a:latin typeface="Calibri Light"/>
                <a:ea typeface="Calibri Light"/>
                <a:cs typeface="Calibri Light"/>
                <a:sym typeface="Calibri Light"/>
              </a:rPr>
              <a:t> also with </a:t>
            </a:r>
            <a:r>
              <a:rPr b="1" sz="2600">
                <a:latin typeface="Calibri Light"/>
                <a:ea typeface="Calibri Light"/>
                <a:cs typeface="Calibri Light"/>
                <a:sym typeface="Calibri Light"/>
              </a:rPr>
              <a:t>Scala</a:t>
            </a:r>
            <a:r>
              <a:rPr sz="2600">
                <a:latin typeface="Calibri Light"/>
                <a:ea typeface="Calibri Light"/>
                <a:cs typeface="Calibri Light"/>
                <a:sym typeface="Calibri Light"/>
              </a:rPr>
              <a:t> with </a:t>
            </a:r>
            <a:r>
              <a:rPr b="1" sz="2600">
                <a:latin typeface="Calibri Light"/>
                <a:ea typeface="Calibri Light"/>
                <a:cs typeface="Calibri Light"/>
                <a:sym typeface="Calibri Light"/>
              </a:rPr>
              <a:t>Akka</a:t>
            </a:r>
            <a:r>
              <a:rPr sz="2600">
                <a:latin typeface="Calibri Light"/>
                <a:ea typeface="Calibri Light"/>
                <a:cs typeface="Calibri Light"/>
                <a:sym typeface="Calibri Light"/>
              </a:rPr>
              <a:t> and Reactive programming.</a:t>
            </a:r>
            <a:endParaRPr sz="2600">
              <a:latin typeface="Calibri Light"/>
              <a:ea typeface="Calibri Light"/>
              <a:cs typeface="Calibri Light"/>
              <a:sym typeface="Calibri Light"/>
            </a:endParaRPr>
          </a:p>
          <a:p>
            <a:pPr lvl="0" defTabSz="457200"/>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SBT:     ,"net.debasishg" %% "redisreact" % “0.7"</a:t>
            </a:r>
            <a:endParaRPr sz="2600">
              <a:latin typeface="Calibri Light"/>
              <a:ea typeface="Calibri Light"/>
              <a:cs typeface="Calibri Light"/>
              <a:sym typeface="Calibri Light"/>
            </a:endParaRPr>
          </a:p>
          <a:p>
            <a:pPr lvl="0" defTabSz="457200"/>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hlinkClick r:id="rId4" invalidUrl="" action="" tgtFrame="" tooltip="" history="1" highlightClick="0" endSnd="0"/>
              </a:rPr>
              <a:t>https://github.com/debasishg/scala-redis-nb</a:t>
            </a:r>
            <a:endParaRPr sz="2600">
              <a:latin typeface="Calibri Light"/>
              <a:ea typeface="Calibri Light"/>
              <a:cs typeface="Calibri Light"/>
              <a:sym typeface="Calibri Light"/>
            </a:endParaRPr>
          </a:p>
          <a:p>
            <a:pPr lvl="0" defTabSz="457200"/>
            <a:endParaRPr sz="2600">
              <a:latin typeface="Calibri Light"/>
              <a:ea typeface="Calibri Light"/>
              <a:cs typeface="Calibri Light"/>
              <a:sym typeface="Calibri Light"/>
            </a:endParaRPr>
          </a:p>
          <a:p>
            <a:pPr lvl="0" defTabSz="457200"/>
            <a:r>
              <a:rPr b="1" sz="2600">
                <a:latin typeface="Calibri Light"/>
                <a:ea typeface="Calibri Light"/>
                <a:cs typeface="Calibri Light"/>
                <a:sym typeface="Calibri Light"/>
              </a:rPr>
              <a:t>//  Redis Worker Actor</a:t>
            </a:r>
            <a:endParaRPr b="1"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import com.redis.RedisClient</a:t>
            </a:r>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val redis =   RedisClient("localhost", 6379)</a:t>
            </a:r>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val getResult = redis.keys(datasource+":*")</a:t>
            </a:r>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      val res = for {</a:t>
            </a:r>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        r &lt;- getResult.map(x =&gt; SecurityToProcess(x, datasource))</a:t>
            </a:r>
            <a:endParaRPr sz="2600">
              <a:latin typeface="Calibri Light"/>
              <a:ea typeface="Calibri Light"/>
              <a:cs typeface="Calibri Light"/>
              <a:sym typeface="Calibri Light"/>
            </a:endParaRPr>
          </a:p>
          <a:p>
            <a:pPr lvl="0" defTabSz="457200"/>
            <a:r>
              <a:rPr sz="2600">
                <a:latin typeface="Calibri Light"/>
                <a:ea typeface="Calibri Light"/>
                <a:cs typeface="Calibri Light"/>
                <a:sym typeface="Calibri Light"/>
              </a:rPr>
              <a:t>      } yield (r)</a:t>
            </a:r>
            <a:endParaRPr sz="2600">
              <a:latin typeface="Calibri Light"/>
              <a:ea typeface="Calibri Light"/>
              <a:cs typeface="Calibri Light"/>
              <a:sym typeface="Calibri Light"/>
            </a:endParaRPr>
          </a:p>
        </p:txBody>
      </p:sp>
      <p:pic>
        <p:nvPicPr>
          <p:cNvPr id="226" name="image7.png"/>
          <p:cNvPicPr/>
          <p:nvPr/>
        </p:nvPicPr>
        <p:blipFill>
          <a:blip r:embed="rId5">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30" name="Group 230"/>
          <p:cNvGrpSpPr/>
          <p:nvPr/>
        </p:nvGrpSpPr>
        <p:grpSpPr>
          <a:xfrm>
            <a:off x="14286" y="14168"/>
            <a:ext cx="12163428" cy="1286313"/>
            <a:chOff x="0" y="0"/>
            <a:chExt cx="12163426" cy="1286312"/>
          </a:xfrm>
        </p:grpSpPr>
        <p:pic>
          <p:nvPicPr>
            <p:cNvPr id="228"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229"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231" name="Shape 231"/>
          <p:cNvSpPr/>
          <p:nvPr>
            <p:ph type="title"/>
          </p:nvPr>
        </p:nvSpPr>
        <p:spPr>
          <a:xfrm>
            <a:off x="2199638" y="30955"/>
            <a:ext cx="6060444"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Scala + Redis</a:t>
            </a:r>
          </a:p>
        </p:txBody>
      </p:sp>
      <p:sp>
        <p:nvSpPr>
          <p:cNvPr id="232" name="Shape 232"/>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233" name="Shape 233"/>
          <p:cNvSpPr/>
          <p:nvPr/>
        </p:nvSpPr>
        <p:spPr>
          <a:xfrm>
            <a:off x="151918" y="1354718"/>
            <a:ext cx="11554581" cy="42951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endParaRPr sz="2600">
              <a:latin typeface="Calibri"/>
              <a:ea typeface="Calibri"/>
              <a:cs typeface="Calibri"/>
              <a:sym typeface="Calibri"/>
            </a:endParaRPr>
          </a:p>
          <a:p>
            <a:pPr lvl="0" defTabSz="457200"/>
            <a:r>
              <a:rPr sz="2600">
                <a:latin typeface="Calibri"/>
                <a:ea typeface="Calibri"/>
                <a:cs typeface="Calibri"/>
                <a:sym typeface="Calibri"/>
              </a:rPr>
              <a:t>case GetRedisValue(key) =&gt; {</a:t>
            </a:r>
            <a:endParaRPr sz="2600">
              <a:latin typeface="Calibri"/>
              <a:ea typeface="Calibri"/>
              <a:cs typeface="Calibri"/>
              <a:sym typeface="Calibri"/>
            </a:endParaRPr>
          </a:p>
          <a:p>
            <a:pPr lvl="0" defTabSz="457200"/>
            <a:r>
              <a:rPr sz="2600">
                <a:latin typeface="Calibri"/>
                <a:ea typeface="Calibri"/>
                <a:cs typeface="Calibri"/>
                <a:sym typeface="Calibri"/>
              </a:rPr>
              <a:t>      log.debug("redis retrieving value for key {}", key)</a:t>
            </a:r>
            <a:endParaRPr sz="2600">
              <a:latin typeface="Calibri"/>
              <a:ea typeface="Calibri"/>
              <a:cs typeface="Calibri"/>
              <a:sym typeface="Calibri"/>
            </a:endParaRPr>
          </a:p>
          <a:p>
            <a:pPr lvl="0" defTabSz="457200"/>
            <a:r>
              <a:rPr sz="2600">
                <a:latin typeface="Calibri"/>
                <a:ea typeface="Calibri"/>
                <a:cs typeface="Calibri"/>
                <a:sym typeface="Calibri"/>
              </a:rPr>
              <a:t>      val getResult = redis.smembers(key)</a:t>
            </a:r>
            <a:endParaRPr sz="2600">
              <a:latin typeface="Calibri"/>
              <a:ea typeface="Calibri"/>
              <a:cs typeface="Calibri"/>
              <a:sym typeface="Calibri"/>
            </a:endParaRPr>
          </a:p>
          <a:p>
            <a:pPr lvl="0" defTabSz="457200"/>
            <a:endParaRPr sz="2600">
              <a:latin typeface="Calibri"/>
              <a:ea typeface="Calibri"/>
              <a:cs typeface="Calibri"/>
              <a:sym typeface="Calibri"/>
            </a:endParaRPr>
          </a:p>
          <a:p>
            <a:pPr lvl="0" defTabSz="457200"/>
            <a:r>
              <a:rPr sz="2600">
                <a:latin typeface="Calibri"/>
                <a:ea typeface="Calibri"/>
                <a:cs typeface="Calibri"/>
                <a:sym typeface="Calibri"/>
              </a:rPr>
              <a:t>      getResult match {</a:t>
            </a:r>
            <a:endParaRPr sz="2600">
              <a:latin typeface="Calibri"/>
              <a:ea typeface="Calibri"/>
              <a:cs typeface="Calibri"/>
              <a:sym typeface="Calibri"/>
            </a:endParaRPr>
          </a:p>
          <a:p>
            <a:pPr lvl="0" defTabSz="457200"/>
            <a:r>
              <a:rPr sz="2600">
                <a:latin typeface="Calibri"/>
                <a:ea typeface="Calibri"/>
                <a:cs typeface="Calibri"/>
                <a:sym typeface="Calibri"/>
              </a:rPr>
              <a:t>        case Some(res) =&gt; res.flatMap(_.toList)</a:t>
            </a:r>
            <a:endParaRPr sz="2600">
              <a:latin typeface="Calibri"/>
              <a:ea typeface="Calibri"/>
              <a:cs typeface="Calibri"/>
              <a:sym typeface="Calibri"/>
            </a:endParaRPr>
          </a:p>
          <a:p>
            <a:pPr lvl="0" defTabSz="457200"/>
            <a:r>
              <a:rPr sz="2600">
                <a:latin typeface="Calibri"/>
                <a:ea typeface="Calibri"/>
                <a:cs typeface="Calibri"/>
                <a:sym typeface="Calibri"/>
              </a:rPr>
              <a:t>        case None =&gt; log.error("no result came back key: {}", key)</a:t>
            </a:r>
            <a:endParaRPr sz="2600">
              <a:latin typeface="Calibri"/>
              <a:ea typeface="Calibri"/>
              <a:cs typeface="Calibri"/>
              <a:sym typeface="Calibri"/>
            </a:endParaRPr>
          </a:p>
          <a:p>
            <a:pPr lvl="0" defTabSz="457200"/>
            <a:r>
              <a:rPr sz="2600">
                <a:latin typeface="Calibri"/>
                <a:ea typeface="Calibri"/>
                <a:cs typeface="Calibri"/>
                <a:sym typeface="Calibri"/>
              </a:rPr>
              <a:t>      }</a:t>
            </a:r>
            <a:endParaRPr sz="2600">
              <a:latin typeface="Calibri"/>
              <a:ea typeface="Calibri"/>
              <a:cs typeface="Calibri"/>
              <a:sym typeface="Calibri"/>
            </a:endParaRPr>
          </a:p>
          <a:p>
            <a:pPr lvl="0" defTabSz="457200"/>
            <a:r>
              <a:rPr sz="2600">
                <a:latin typeface="Calibri"/>
                <a:ea typeface="Calibri"/>
                <a:cs typeface="Calibri"/>
                <a:sym typeface="Calibri"/>
              </a:rPr>
              <a:t>    }</a:t>
            </a:r>
            <a:endParaRPr sz="2600">
              <a:latin typeface="Calibri Light"/>
              <a:ea typeface="Calibri Light"/>
              <a:cs typeface="Calibri Light"/>
              <a:sym typeface="Calibri Light"/>
            </a:endParaRPr>
          </a:p>
        </p:txBody>
      </p:sp>
      <p:pic>
        <p:nvPicPr>
          <p:cNvPr id="234"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38" name="Group 238"/>
          <p:cNvGrpSpPr/>
          <p:nvPr/>
        </p:nvGrpSpPr>
        <p:grpSpPr>
          <a:xfrm>
            <a:off x="14286" y="14168"/>
            <a:ext cx="12163428" cy="1286313"/>
            <a:chOff x="0" y="0"/>
            <a:chExt cx="12163426" cy="1286312"/>
          </a:xfrm>
        </p:grpSpPr>
        <p:pic>
          <p:nvPicPr>
            <p:cNvPr id="236"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237"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239" name="Shape 239"/>
          <p:cNvSpPr/>
          <p:nvPr>
            <p:ph type="title"/>
          </p:nvPr>
        </p:nvSpPr>
        <p:spPr>
          <a:xfrm>
            <a:off x="2199638" y="30955"/>
            <a:ext cx="6060444"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Java + Redis</a:t>
            </a:r>
          </a:p>
        </p:txBody>
      </p:sp>
      <p:sp>
        <p:nvSpPr>
          <p:cNvPr id="240" name="Shape 240"/>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241" name="Shape 241"/>
          <p:cNvSpPr/>
          <p:nvPr/>
        </p:nvSpPr>
        <p:spPr>
          <a:xfrm>
            <a:off x="139218" y="1354718"/>
            <a:ext cx="11544953" cy="5613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r>
              <a:rPr sz="2200">
                <a:latin typeface="Calibri Light"/>
                <a:ea typeface="Calibri Light"/>
                <a:cs typeface="Calibri Light"/>
                <a:sym typeface="Calibri Light"/>
              </a:rPr>
              <a:t>There are many options for working with Java and Redis.   Sitting on top of several different </a:t>
            </a:r>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Redis drivers is Spring Data Redis.</a:t>
            </a:r>
            <a:endParaRPr sz="2200">
              <a:latin typeface="Calibri Light"/>
              <a:ea typeface="Calibri Light"/>
              <a:cs typeface="Calibri Light"/>
              <a:sym typeface="Calibri Light"/>
            </a:endParaRPr>
          </a:p>
          <a:p>
            <a:pPr lvl="0" defTabSz="457200"/>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Since we use Spring Boot, using Spring Data is a no brainer.  It’s fast and easy to use.   </a:t>
            </a:r>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Code for Spring Data Redis is nearly identical to code for Spring Data JPA (Postgresql) and </a:t>
            </a:r>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Spring Data MongoDB.</a:t>
            </a:r>
            <a:endParaRPr sz="2200">
              <a:latin typeface="Calibri Light"/>
              <a:ea typeface="Calibri Light"/>
              <a:cs typeface="Calibri Light"/>
              <a:sym typeface="Calibri Light"/>
            </a:endParaRPr>
          </a:p>
          <a:p>
            <a:pPr lvl="0" defTabSz="457200"/>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It’s very testable through SpringJUnitRunner and mockable with MockJedis and </a:t>
            </a:r>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NoSQLUnit (EmbeddedRedisTest).</a:t>
            </a:r>
            <a:endParaRPr sz="2200">
              <a:latin typeface="Calibri Light"/>
              <a:ea typeface="Calibri Light"/>
              <a:cs typeface="Calibri Light"/>
              <a:sym typeface="Calibri Light"/>
            </a:endParaRPr>
          </a:p>
          <a:p>
            <a:pPr lvl="0" defTabSz="457200"/>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compile 'org.springframework.data:spring-data-redis:1.5.1.RELEASE'</a:t>
            </a:r>
            <a:endParaRPr sz="2200">
              <a:latin typeface="Calibri Light"/>
              <a:ea typeface="Calibri Light"/>
              <a:cs typeface="Calibri Light"/>
              <a:sym typeface="Calibri Light"/>
            </a:endParaRPr>
          </a:p>
          <a:p>
            <a:pPr lvl="0" defTabSz="457200"/>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@Autowired</a:t>
            </a:r>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 private RedisTemplate&lt;String, String&gt; template;</a:t>
            </a:r>
            <a:endParaRPr sz="2200">
              <a:latin typeface="Calibri Light"/>
              <a:ea typeface="Calibri Light"/>
              <a:cs typeface="Calibri Light"/>
              <a:sym typeface="Calibri Light"/>
            </a:endParaRPr>
          </a:p>
          <a:p>
            <a:pPr lvl="0" defTabSz="457200"/>
            <a:endParaRPr sz="2200">
              <a:latin typeface="Calibri Light"/>
              <a:ea typeface="Calibri Light"/>
              <a:cs typeface="Calibri Light"/>
              <a:sym typeface="Calibri Light"/>
            </a:endParaRPr>
          </a:p>
          <a:p>
            <a:pPr lvl="0" defTabSz="457200"/>
            <a:r>
              <a:rPr sz="2200">
                <a:latin typeface="Calibri Light"/>
                <a:ea typeface="Calibri Light"/>
                <a:cs typeface="Calibri Light"/>
                <a:sym typeface="Calibri Light"/>
              </a:rPr>
              <a:t>redisTemplate.boundListOps(userId).leftPush(url.toExternalForm());</a:t>
            </a:r>
            <a:endParaRPr sz="2200">
              <a:latin typeface="Calibri Light"/>
              <a:ea typeface="Calibri Light"/>
              <a:cs typeface="Calibri Light"/>
              <a:sym typeface="Calibri Light"/>
            </a:endParaRPr>
          </a:p>
        </p:txBody>
      </p:sp>
      <p:pic>
        <p:nvPicPr>
          <p:cNvPr id="242"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46" name="Group 246"/>
          <p:cNvGrpSpPr/>
          <p:nvPr/>
        </p:nvGrpSpPr>
        <p:grpSpPr>
          <a:xfrm>
            <a:off x="14286" y="14168"/>
            <a:ext cx="12163428" cy="1286313"/>
            <a:chOff x="0" y="0"/>
            <a:chExt cx="12163426" cy="1286312"/>
          </a:xfrm>
        </p:grpSpPr>
        <p:pic>
          <p:nvPicPr>
            <p:cNvPr id="244"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245"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247" name="Shape 247"/>
          <p:cNvSpPr/>
          <p:nvPr>
            <p:ph type="title"/>
          </p:nvPr>
        </p:nvSpPr>
        <p:spPr>
          <a:xfrm>
            <a:off x="2199638" y="30955"/>
            <a:ext cx="6060444" cy="1325563"/>
          </a:xfrm>
          <a:prstGeom prst="rect">
            <a:avLst/>
          </a:prstGeom>
        </p:spPr>
        <p:txBody>
          <a:bodyPr/>
          <a:lstStyle>
            <a:lvl1pPr>
              <a:defRPr>
                <a:solidFill>
                  <a:srgbClr val="FFFFFF"/>
                </a:solidFill>
              </a:defRPr>
            </a:lvl1pPr>
          </a:lstStyle>
          <a:p>
            <a:pPr lvl="0">
              <a:defRPr sz="1800">
                <a:solidFill>
                  <a:srgbClr val="000000"/>
                </a:solidFill>
              </a:defRPr>
            </a:pPr>
            <a:r>
              <a:rPr sz="4400">
                <a:solidFill>
                  <a:srgbClr val="FFFFFF"/>
                </a:solidFill>
              </a:rPr>
              <a:t>Why Redis?</a:t>
            </a:r>
          </a:p>
        </p:txBody>
      </p:sp>
      <p:sp>
        <p:nvSpPr>
          <p:cNvPr id="248" name="Shape 248"/>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249" name="Shape 249"/>
          <p:cNvSpPr/>
          <p:nvPr/>
        </p:nvSpPr>
        <p:spPr>
          <a:xfrm>
            <a:off x="290935" y="1783078"/>
            <a:ext cx="11610131" cy="4330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sz="2700">
                <a:latin typeface="Calibri"/>
                <a:ea typeface="Calibri"/>
                <a:cs typeface="Calibri"/>
                <a:sym typeface="Calibri"/>
              </a:rPr>
              <a:t>Redis is a great NoSQL engine that is simple to run and use and supports more than just Key-Value storage.   It has drivers for every major language.</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It can persist data and has more features than Memcache.</a:t>
            </a:r>
            <a:endParaRPr sz="2700">
              <a:latin typeface="Calibri"/>
              <a:ea typeface="Calibri"/>
              <a:cs typeface="Calibri"/>
              <a:sym typeface="Calibri"/>
            </a:endParaRPr>
          </a:p>
          <a:p>
            <a:pPr lvl="0"/>
            <a:endParaRPr b="1" sz="2700">
              <a:latin typeface="Calibri"/>
              <a:ea typeface="Calibri"/>
              <a:cs typeface="Calibri"/>
              <a:sym typeface="Calibri"/>
            </a:endParaRPr>
          </a:p>
          <a:p>
            <a:pPr lvl="0"/>
            <a:r>
              <a:rPr sz="2700">
                <a:latin typeface="Calibri"/>
                <a:ea typeface="Calibri"/>
                <a:cs typeface="Calibri"/>
                <a:sym typeface="Calibri"/>
              </a:rPr>
              <a:t>We use it for a number of purposes like caching, calculation storage, IP Address lookups, Spring XD analytics and data science applications.</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It fits in well with a Lambda architecture and plays well with containers (Docker) and makes a fine storage option for one or more microservices.</a:t>
            </a:r>
          </a:p>
        </p:txBody>
      </p:sp>
      <p:pic>
        <p:nvPicPr>
          <p:cNvPr id="250"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54" name="Group 254"/>
          <p:cNvGrpSpPr/>
          <p:nvPr/>
        </p:nvGrpSpPr>
        <p:grpSpPr>
          <a:xfrm>
            <a:off x="14286" y="14168"/>
            <a:ext cx="12163428" cy="1286313"/>
            <a:chOff x="0" y="0"/>
            <a:chExt cx="12163426" cy="1286312"/>
          </a:xfrm>
        </p:grpSpPr>
        <p:pic>
          <p:nvPicPr>
            <p:cNvPr id="252"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253"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255" name="Shape 255"/>
          <p:cNvSpPr/>
          <p:nvPr>
            <p:ph type="title"/>
          </p:nvPr>
        </p:nvSpPr>
        <p:spPr>
          <a:xfrm>
            <a:off x="2199638" y="30955"/>
            <a:ext cx="6060444" cy="1325563"/>
          </a:xfrm>
          <a:prstGeom prst="rect">
            <a:avLst/>
          </a:prstGeom>
        </p:spPr>
        <p:txBody>
          <a:bodyPr lIns="0" tIns="0" rIns="0" bIns="0"/>
          <a:lstStyle>
            <a:lvl1pPr defTabSz="886967">
              <a:defRPr sz="4200">
                <a:solidFill>
                  <a:srgbClr val="FFFFFF"/>
                </a:solidFill>
              </a:defRPr>
            </a:lvl1pPr>
          </a:lstStyle>
          <a:p>
            <a:pPr lvl="0">
              <a:defRPr sz="1800">
                <a:solidFill>
                  <a:srgbClr val="000000"/>
                </a:solidFill>
              </a:defRPr>
            </a:pPr>
            <a:r>
              <a:rPr sz="4200">
                <a:solidFill>
                  <a:srgbClr val="FFFFFF"/>
                </a:solidFill>
              </a:rPr>
              <a:t>Real-Time Data Sources</a:t>
            </a:r>
          </a:p>
        </p:txBody>
      </p:sp>
      <p:sp>
        <p:nvSpPr>
          <p:cNvPr id="256" name="Shape 256"/>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257" name="Shape 257"/>
          <p:cNvSpPr/>
          <p:nvPr/>
        </p:nvSpPr>
        <p:spPr>
          <a:xfrm>
            <a:off x="356084" y="1430918"/>
            <a:ext cx="11479833" cy="474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r>
              <a:rPr sz="2800">
                <a:latin typeface="Calibri Light"/>
                <a:ea typeface="Calibri Light"/>
                <a:cs typeface="Calibri Light"/>
                <a:sym typeface="Calibri Light"/>
              </a:rPr>
              <a:t>For real-time ingest of data from sources like Twitter streams or security data, you can using Spring XD to easily stream it to Redis and tap it to go to multiple places like Postgresql, a message queue, HDFS and more at the same time in parallel.   With no code, using open source.</a:t>
            </a:r>
            <a:endParaRPr sz="2800">
              <a:latin typeface="Calibri Light"/>
              <a:ea typeface="Calibri Light"/>
              <a:cs typeface="Calibri Light"/>
              <a:sym typeface="Calibri Light"/>
            </a:endParaRPr>
          </a:p>
          <a:p>
            <a:pPr lvl="0" defTabSz="457200"/>
            <a:endParaRPr sz="2800">
              <a:latin typeface="Calibri Light"/>
              <a:ea typeface="Calibri Light"/>
              <a:cs typeface="Calibri Light"/>
              <a:sym typeface="Calibri Light"/>
            </a:endParaRPr>
          </a:p>
          <a:p>
            <a:pPr lvl="0" defTabSz="457200"/>
            <a:r>
              <a:rPr sz="2800">
                <a:latin typeface="+mj-lt"/>
                <a:ea typeface="+mj-ea"/>
                <a:cs typeface="+mj-cs"/>
                <a:sym typeface="Helvetica"/>
              </a:rPr>
              <a:t>Spring XD has prewritten sources for:  mongodb, postgresql jdbc, files, ftp, sftp, syslog, mail imap4, file tail, kafka, jms, twitter, cron, reactive streams and more.</a:t>
            </a:r>
            <a:endParaRPr sz="2800">
              <a:latin typeface="Calibri"/>
              <a:ea typeface="Calibri"/>
              <a:cs typeface="Calibri"/>
              <a:sym typeface="Calibri"/>
            </a:endParaRPr>
          </a:p>
          <a:p>
            <a:pPr lvl="0" defTabSz="457200"/>
            <a:endParaRPr sz="2800">
              <a:latin typeface="Calibri"/>
              <a:ea typeface="Calibri"/>
              <a:cs typeface="Calibri"/>
              <a:sym typeface="Calibri"/>
            </a:endParaRPr>
          </a:p>
          <a:p>
            <a:pPr lvl="0" defTabSz="457200"/>
            <a:r>
              <a:rPr sz="2800">
                <a:latin typeface="+mj-lt"/>
                <a:ea typeface="+mj-ea"/>
                <a:cs typeface="+mj-cs"/>
                <a:sym typeface="Helvetica"/>
              </a:rPr>
              <a:t>Spring XD has stores/sinks for file, hdfs, jdbc, kafka, log, mail smtp, mongo, redis, shell, tcp and more.</a:t>
            </a:r>
          </a:p>
        </p:txBody>
      </p:sp>
      <p:pic>
        <p:nvPicPr>
          <p:cNvPr id="258"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image2.tif" descr="xdstreams.tiff"/>
          <p:cNvPicPr/>
          <p:nvPr/>
        </p:nvPicPr>
        <p:blipFill>
          <a:blip r:embed="rId2">
            <a:extLst/>
          </a:blip>
          <a:stretch>
            <a:fillRect/>
          </a:stretch>
        </p:blipFill>
        <p:spPr>
          <a:xfrm>
            <a:off x="-1277430" y="1344446"/>
            <a:ext cx="14175430" cy="5297357"/>
          </a:xfrm>
          <a:prstGeom prst="rect">
            <a:avLst/>
          </a:prstGeom>
          <a:ln w="12700">
            <a:miter lim="400000"/>
          </a:ln>
        </p:spPr>
      </p:pic>
      <p:grpSp>
        <p:nvGrpSpPr>
          <p:cNvPr id="263" name="Group 263"/>
          <p:cNvGrpSpPr/>
          <p:nvPr/>
        </p:nvGrpSpPr>
        <p:grpSpPr>
          <a:xfrm>
            <a:off x="19799" y="-9043"/>
            <a:ext cx="12163428" cy="1286314"/>
            <a:chOff x="0" y="0"/>
            <a:chExt cx="12163426" cy="1286313"/>
          </a:xfrm>
        </p:grpSpPr>
        <p:pic>
          <p:nvPicPr>
            <p:cNvPr id="261" name="image4.png"/>
            <p:cNvPicPr/>
            <p:nvPr/>
          </p:nvPicPr>
          <p:blipFill>
            <a:blip r:embed="rId3">
              <a:extLst/>
            </a:blip>
            <a:stretch>
              <a:fillRect/>
            </a:stretch>
          </p:blipFill>
          <p:spPr>
            <a:xfrm>
              <a:off x="-1" y="0"/>
              <a:ext cx="12163428" cy="1286314"/>
            </a:xfrm>
            <a:prstGeom prst="rect">
              <a:avLst/>
            </a:prstGeom>
            <a:ln w="12700" cap="flat">
              <a:noFill/>
              <a:miter lim="400000"/>
            </a:ln>
            <a:effectLst/>
          </p:spPr>
        </p:pic>
        <p:pic>
          <p:nvPicPr>
            <p:cNvPr id="262" name="image3.png"/>
            <p:cNvPicPr/>
            <p:nvPr/>
          </p:nvPicPr>
          <p:blipFill>
            <a:blip r:embed="rId4">
              <a:extLst/>
            </a:blip>
            <a:stretch>
              <a:fillRect/>
            </a:stretch>
          </p:blipFill>
          <p:spPr>
            <a:xfrm>
              <a:off x="338612" y="240703"/>
              <a:ext cx="1620840" cy="657228"/>
            </a:xfrm>
            <a:prstGeom prst="rect">
              <a:avLst/>
            </a:prstGeom>
            <a:ln w="12700" cap="flat">
              <a:noFill/>
              <a:miter lim="400000"/>
            </a:ln>
            <a:effectLst/>
          </p:spPr>
        </p:pic>
      </p:gr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Num" sz="quarter" idx="2"/>
          </p:nvPr>
        </p:nvSpPr>
        <p:spPr>
          <a:xfrm>
            <a:off x="8610600" y="6269671"/>
            <a:ext cx="2743200" cy="269239"/>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200">
                <a:solidFill>
                  <a:srgbClr val="888888"/>
                </a:solidFill>
              </a:rPr>
            </a:fld>
          </a:p>
        </p:txBody>
      </p:sp>
      <p:pic>
        <p:nvPicPr>
          <p:cNvPr id="266" name="image3.tif" descr="redisim.tiff"/>
          <p:cNvPicPr/>
          <p:nvPr/>
        </p:nvPicPr>
        <p:blipFill>
          <a:blip r:embed="rId2">
            <a:extLst/>
          </a:blip>
          <a:stretch>
            <a:fillRect/>
          </a:stretch>
        </p:blipFill>
        <p:spPr>
          <a:xfrm>
            <a:off x="358969" y="1382082"/>
            <a:ext cx="11474062" cy="5665320"/>
          </a:xfrm>
          <a:prstGeom prst="rect">
            <a:avLst/>
          </a:prstGeom>
          <a:ln w="12700">
            <a:miter lim="400000"/>
          </a:ln>
        </p:spPr>
      </p:pic>
      <p:grpSp>
        <p:nvGrpSpPr>
          <p:cNvPr id="269" name="Group 269"/>
          <p:cNvGrpSpPr/>
          <p:nvPr/>
        </p:nvGrpSpPr>
        <p:grpSpPr>
          <a:xfrm>
            <a:off x="19799" y="-9043"/>
            <a:ext cx="12163428" cy="1286314"/>
            <a:chOff x="0" y="0"/>
            <a:chExt cx="12163426" cy="1286313"/>
          </a:xfrm>
        </p:grpSpPr>
        <p:pic>
          <p:nvPicPr>
            <p:cNvPr id="267" name="image4.png"/>
            <p:cNvPicPr/>
            <p:nvPr/>
          </p:nvPicPr>
          <p:blipFill>
            <a:blip r:embed="rId3">
              <a:extLst/>
            </a:blip>
            <a:stretch>
              <a:fillRect/>
            </a:stretch>
          </p:blipFill>
          <p:spPr>
            <a:xfrm>
              <a:off x="-1" y="0"/>
              <a:ext cx="12163428" cy="1286314"/>
            </a:xfrm>
            <a:prstGeom prst="rect">
              <a:avLst/>
            </a:prstGeom>
            <a:ln w="12700" cap="flat">
              <a:noFill/>
              <a:miter lim="400000"/>
            </a:ln>
            <a:effectLst/>
          </p:spPr>
        </p:pic>
        <p:pic>
          <p:nvPicPr>
            <p:cNvPr id="268" name="image3.png"/>
            <p:cNvPicPr/>
            <p:nvPr/>
          </p:nvPicPr>
          <p:blipFill>
            <a:blip r:embed="rId4">
              <a:extLst/>
            </a:blip>
            <a:stretch>
              <a:fillRect/>
            </a:stretch>
          </p:blipFill>
          <p:spPr>
            <a:xfrm>
              <a:off x="338612" y="240703"/>
              <a:ext cx="1620840" cy="657228"/>
            </a:xfrm>
            <a:prstGeom prst="rect">
              <a:avLst/>
            </a:prstGeom>
            <a:ln w="12700" cap="flat">
              <a:noFill/>
              <a:miter lim="400000"/>
            </a:ln>
            <a:effectLst/>
          </p:spPr>
        </p:pic>
      </p:grpSp>
      <p:pic>
        <p:nvPicPr>
          <p:cNvPr id="270" name="image7.png"/>
          <p:cNvPicPr/>
          <p:nvPr/>
        </p:nvPicPr>
        <p:blipFill>
          <a:blip r:embed="rId5">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body" idx="1"/>
          </p:nvPr>
        </p:nvSpPr>
        <p:spPr>
          <a:xfrm>
            <a:off x="236268" y="1413668"/>
            <a:ext cx="11922028" cy="5051774"/>
          </a:xfrm>
          <a:prstGeom prst="rect">
            <a:avLst/>
          </a:prstGeom>
        </p:spPr>
        <p:txBody>
          <a:bodyPr/>
          <a:lstStyle/>
          <a:p>
            <a:pPr lvl="1" marL="0" indent="228600">
              <a:spcBef>
                <a:spcPts val="0"/>
              </a:spcBef>
              <a:buSzTx/>
              <a:buNone/>
              <a:defRPr sz="1800"/>
            </a:pPr>
            <a:r>
              <a:rPr sz="2200"/>
              <a:t>stream create --name demoredis1 --definition "http| </a:t>
            </a:r>
            <a:r>
              <a:rPr b="1" sz="2200"/>
              <a:t>redis --key</a:t>
            </a:r>
            <a:r>
              <a:rPr sz="2200"/>
              <a:t>=cvStore --</a:t>
            </a:r>
            <a:r>
              <a:rPr b="1" sz="2200"/>
              <a:t>collectionType</a:t>
            </a:r>
            <a:r>
              <a:rPr sz="2200"/>
              <a:t>=list --</a:t>
            </a:r>
            <a:r>
              <a:rPr b="1" sz="2200"/>
              <a:t>hostname</a:t>
            </a:r>
            <a:r>
              <a:rPr sz="2200"/>
              <a:t>=localhost --</a:t>
            </a:r>
            <a:r>
              <a:rPr b="1" sz="2200"/>
              <a:t>port</a:t>
            </a:r>
            <a:r>
              <a:rPr sz="2200"/>
              <a:t>=6379" —deploy</a:t>
            </a:r>
            <a:endParaRPr sz="2200"/>
          </a:p>
          <a:p>
            <a:pPr lvl="1" marL="0" indent="228600">
              <a:spcBef>
                <a:spcPts val="0"/>
              </a:spcBef>
              <a:buSzTx/>
              <a:buNone/>
              <a:defRPr sz="1800"/>
            </a:pPr>
            <a:endParaRPr sz="2200"/>
          </a:p>
          <a:p>
            <a:pPr lvl="1" marL="0" indent="228600">
              <a:spcBef>
                <a:spcPts val="0"/>
              </a:spcBef>
              <a:buSzTx/>
              <a:buNone/>
              <a:defRPr sz="1800"/>
            </a:pPr>
            <a:r>
              <a:rPr sz="2200"/>
              <a:t>stream create --name demoredis3 --definition "tap:stream:demoredis1 &gt; jdbc --tableName=cvStore" --deploy</a:t>
            </a:r>
            <a:endParaRPr sz="2200"/>
          </a:p>
          <a:p>
            <a:pPr lvl="1" marL="0" indent="228600">
              <a:spcBef>
                <a:spcPts val="0"/>
              </a:spcBef>
              <a:buSzTx/>
              <a:buNone/>
              <a:defRPr sz="1800"/>
            </a:pPr>
            <a:endParaRPr sz="2200"/>
          </a:p>
          <a:p>
            <a:pPr lvl="1" marL="0" indent="228600">
              <a:spcBef>
                <a:spcPts val="0"/>
              </a:spcBef>
              <a:buSzTx/>
              <a:buNone/>
              <a:defRPr sz="1800"/>
            </a:pPr>
            <a:r>
              <a:rPr sz="2200"/>
              <a:t>stream create --name demoredis4 --definition "tap:stream:demoredis1 &gt; mongodb --databaseName=test --collectionName=cvStore" --deploy</a:t>
            </a:r>
            <a:endParaRPr sz="2200"/>
          </a:p>
        </p:txBody>
      </p:sp>
      <p:grpSp>
        <p:nvGrpSpPr>
          <p:cNvPr id="275" name="Group 275"/>
          <p:cNvGrpSpPr/>
          <p:nvPr/>
        </p:nvGrpSpPr>
        <p:grpSpPr>
          <a:xfrm>
            <a:off x="19799" y="-9043"/>
            <a:ext cx="12163428" cy="1286314"/>
            <a:chOff x="0" y="0"/>
            <a:chExt cx="12163426" cy="1286313"/>
          </a:xfrm>
        </p:grpSpPr>
        <p:pic>
          <p:nvPicPr>
            <p:cNvPr id="273" name="image4.png"/>
            <p:cNvPicPr/>
            <p:nvPr/>
          </p:nvPicPr>
          <p:blipFill>
            <a:blip r:embed="rId2">
              <a:extLst/>
            </a:blip>
            <a:stretch>
              <a:fillRect/>
            </a:stretch>
          </p:blipFill>
          <p:spPr>
            <a:xfrm>
              <a:off x="-1" y="0"/>
              <a:ext cx="12163428" cy="1286314"/>
            </a:xfrm>
            <a:prstGeom prst="rect">
              <a:avLst/>
            </a:prstGeom>
            <a:ln w="12700" cap="flat">
              <a:noFill/>
              <a:miter lim="400000"/>
            </a:ln>
            <a:effectLst/>
          </p:spPr>
        </p:pic>
        <p:pic>
          <p:nvPicPr>
            <p:cNvPr id="274" name="image3.png"/>
            <p:cNvPicPr/>
            <p:nvPr/>
          </p:nvPicPr>
          <p:blipFill>
            <a:blip r:embed="rId3">
              <a:extLst/>
            </a:blip>
            <a:stretch>
              <a:fillRect/>
            </a:stretch>
          </p:blipFill>
          <p:spPr>
            <a:xfrm>
              <a:off x="338612" y="240703"/>
              <a:ext cx="1620840" cy="657228"/>
            </a:xfrm>
            <a:prstGeom prst="rect">
              <a:avLst/>
            </a:prstGeom>
            <a:ln w="12700" cap="flat">
              <a:noFill/>
              <a:miter lim="400000"/>
            </a:ln>
            <a:effectLst/>
          </p:spPr>
        </p:pic>
      </p:grpSp>
      <p:pic>
        <p:nvPicPr>
          <p:cNvPr id="276" name="image7.png"/>
          <p:cNvPicPr/>
          <p:nvPr/>
        </p:nvPicPr>
        <p:blipFill>
          <a:blip r:embed="rId4">
            <a:extLst/>
          </a:blip>
          <a:stretch>
            <a:fillRect/>
          </a:stretch>
        </p:blipFill>
        <p:spPr>
          <a:xfrm>
            <a:off x="8280828" y="17983"/>
            <a:ext cx="3694693" cy="1232262"/>
          </a:xfrm>
          <a:prstGeom prst="rect">
            <a:avLst/>
          </a:prstGeom>
          <a:ln w="12700">
            <a:miter lim="400000"/>
          </a:ln>
        </p:spPr>
      </p:pic>
      <p:sp>
        <p:nvSpPr>
          <p:cNvPr id="277" name="Shape 277"/>
          <p:cNvSpPr/>
          <p:nvPr>
            <p:ph type="title"/>
          </p:nvPr>
        </p:nvSpPr>
        <p:spPr>
          <a:xfrm>
            <a:off x="2389513" y="21724"/>
            <a:ext cx="10515602" cy="1286313"/>
          </a:xfrm>
          <a:prstGeom prst="rect">
            <a:avLst/>
          </a:prstGeom>
        </p:spPr>
        <p:txBody>
          <a:bodyPr/>
          <a:lstStyle>
            <a:lvl1pPr>
              <a:defRPr>
                <a:solidFill>
                  <a:srgbClr val="FFFFFF"/>
                </a:solidFill>
              </a:defRPr>
            </a:lvl1pPr>
          </a:lstStyle>
          <a:p>
            <a:pPr lvl="0">
              <a:defRPr sz="1800">
                <a:solidFill>
                  <a:srgbClr val="000000"/>
                </a:solidFill>
              </a:defRPr>
            </a:pPr>
            <a:r>
              <a:rPr sz="4400">
                <a:solidFill>
                  <a:srgbClr val="FFFFFF"/>
                </a:solidFill>
              </a:rPr>
              <a:t>Redis SpringXD Sink</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body" idx="1"/>
          </p:nvPr>
        </p:nvSpPr>
        <p:spPr>
          <a:xfrm>
            <a:off x="236268" y="1413668"/>
            <a:ext cx="11922029" cy="5051774"/>
          </a:xfrm>
          <a:prstGeom prst="rect">
            <a:avLst/>
          </a:prstGeom>
        </p:spPr>
        <p:txBody>
          <a:bodyPr lIns="0" tIns="0" rIns="0" bIns="0"/>
          <a:lstStyle/>
          <a:p>
            <a:pPr lvl="1" marL="0" indent="228600">
              <a:spcBef>
                <a:spcPts val="0"/>
              </a:spcBef>
              <a:buSzTx/>
              <a:buNone/>
              <a:defRPr sz="1800"/>
            </a:pPr>
            <a:r>
              <a:rPr sz="3900" u="sng"/>
              <a:t>redis-cli </a:t>
            </a:r>
            <a:endParaRPr sz="3900" u="sng"/>
          </a:p>
          <a:p>
            <a:pPr lvl="1" marL="0" indent="228600">
              <a:spcBef>
                <a:spcPts val="0"/>
              </a:spcBef>
              <a:buSzTx/>
              <a:buNone/>
              <a:defRPr sz="1800"/>
            </a:pPr>
            <a:endParaRPr sz="3900"/>
          </a:p>
          <a:p>
            <a:pPr lvl="1" marL="0" indent="228600">
              <a:spcBef>
                <a:spcPts val="0"/>
              </a:spcBef>
              <a:buSzTx/>
              <a:buNone/>
              <a:defRPr sz="1800"/>
            </a:pPr>
            <a:endParaRPr sz="3900"/>
          </a:p>
          <a:p>
            <a:pPr lvl="1" marL="0" indent="228600">
              <a:spcBef>
                <a:spcPts val="0"/>
              </a:spcBef>
              <a:buSzTx/>
              <a:buNone/>
              <a:defRPr sz="1800"/>
            </a:pPr>
            <a:r>
              <a:rPr sz="3900"/>
              <a:t>LLEN cvStore</a:t>
            </a:r>
            <a:endParaRPr sz="3900"/>
          </a:p>
          <a:p>
            <a:pPr lvl="1" marL="0" indent="228600">
              <a:spcBef>
                <a:spcPts val="0"/>
              </a:spcBef>
              <a:buSzTx/>
              <a:buNone/>
              <a:defRPr sz="1800"/>
            </a:pPr>
            <a:r>
              <a:rPr sz="3900"/>
              <a:t>INFO</a:t>
            </a:r>
            <a:endParaRPr sz="3900"/>
          </a:p>
          <a:p>
            <a:pPr lvl="1" marL="0" indent="228600">
              <a:spcBef>
                <a:spcPts val="0"/>
              </a:spcBef>
              <a:buSzTx/>
              <a:buNone/>
              <a:defRPr sz="1800"/>
            </a:pPr>
            <a:r>
              <a:rPr sz="3900"/>
              <a:t>MONITOR</a:t>
            </a:r>
          </a:p>
        </p:txBody>
      </p:sp>
      <p:grpSp>
        <p:nvGrpSpPr>
          <p:cNvPr id="282" name="Group 282"/>
          <p:cNvGrpSpPr/>
          <p:nvPr/>
        </p:nvGrpSpPr>
        <p:grpSpPr>
          <a:xfrm>
            <a:off x="19799" y="-9043"/>
            <a:ext cx="12163428" cy="1286314"/>
            <a:chOff x="0" y="0"/>
            <a:chExt cx="12163426" cy="1286313"/>
          </a:xfrm>
        </p:grpSpPr>
        <p:pic>
          <p:nvPicPr>
            <p:cNvPr id="280" name="image4.png"/>
            <p:cNvPicPr/>
            <p:nvPr/>
          </p:nvPicPr>
          <p:blipFill>
            <a:blip r:embed="rId2">
              <a:extLst/>
            </a:blip>
            <a:stretch>
              <a:fillRect/>
            </a:stretch>
          </p:blipFill>
          <p:spPr>
            <a:xfrm>
              <a:off x="-1" y="0"/>
              <a:ext cx="12163428" cy="1286314"/>
            </a:xfrm>
            <a:prstGeom prst="rect">
              <a:avLst/>
            </a:prstGeom>
            <a:ln w="12700" cap="flat">
              <a:noFill/>
              <a:miter lim="400000"/>
            </a:ln>
            <a:effectLst/>
          </p:spPr>
        </p:pic>
        <p:pic>
          <p:nvPicPr>
            <p:cNvPr id="281" name="image3.png"/>
            <p:cNvPicPr/>
            <p:nvPr/>
          </p:nvPicPr>
          <p:blipFill>
            <a:blip r:embed="rId3">
              <a:extLst/>
            </a:blip>
            <a:stretch>
              <a:fillRect/>
            </a:stretch>
          </p:blipFill>
          <p:spPr>
            <a:xfrm>
              <a:off x="338612" y="240703"/>
              <a:ext cx="1620840" cy="657228"/>
            </a:xfrm>
            <a:prstGeom prst="rect">
              <a:avLst/>
            </a:prstGeom>
            <a:ln w="12700" cap="flat">
              <a:noFill/>
              <a:miter lim="400000"/>
            </a:ln>
            <a:effectLst/>
          </p:spPr>
        </p:pic>
      </p:grpSp>
      <p:pic>
        <p:nvPicPr>
          <p:cNvPr id="283" name="image7.png"/>
          <p:cNvPicPr/>
          <p:nvPr/>
        </p:nvPicPr>
        <p:blipFill>
          <a:blip r:embed="rId4">
            <a:extLst/>
          </a:blip>
          <a:stretch>
            <a:fillRect/>
          </a:stretch>
        </p:blipFill>
        <p:spPr>
          <a:xfrm>
            <a:off x="8280828" y="17983"/>
            <a:ext cx="3694693" cy="1232262"/>
          </a:xfrm>
          <a:prstGeom prst="rect">
            <a:avLst/>
          </a:prstGeom>
          <a:ln w="12700">
            <a:miter lim="400000"/>
          </a:ln>
        </p:spPr>
      </p:pic>
      <p:sp>
        <p:nvSpPr>
          <p:cNvPr id="284" name="Shape 284"/>
          <p:cNvSpPr/>
          <p:nvPr>
            <p:ph type="title"/>
          </p:nvPr>
        </p:nvSpPr>
        <p:spPr>
          <a:xfrm>
            <a:off x="2389513" y="21724"/>
            <a:ext cx="10515602" cy="128631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Redis Tools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85" name="Shape 85"/>
          <p:cNvSpPr/>
          <p:nvPr>
            <p:ph type="title"/>
          </p:nvPr>
        </p:nvSpPr>
        <p:spPr>
          <a:xfrm>
            <a:off x="1147313" y="1180600"/>
            <a:ext cx="10210801" cy="1508128"/>
          </a:xfrm>
          <a:prstGeom prst="rect">
            <a:avLst/>
          </a:prstGeom>
        </p:spPr>
        <p:txBody>
          <a:bodyPr/>
          <a:lstStyle>
            <a:lvl1pPr algn="l">
              <a:defRPr sz="7200">
                <a:solidFill>
                  <a:srgbClr val="FFFFFF"/>
                </a:solidFill>
                <a:effectLst>
                  <a:outerShdw sx="100000" sy="100000" kx="0" ky="0" algn="b" rotWithShape="0" blurRad="38100" dist="38100" dir="2700000">
                    <a:srgbClr val="000000">
                      <a:alpha val="43137"/>
                    </a:srgbClr>
                  </a:outerShdw>
                </a:effectLst>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000000">
                      <a:alpha val="43137"/>
                    </a:srgbClr>
                  </a:outerShdw>
                </a:effectLst>
              </a:rPr>
              <a:t>Redis for Security Data</a:t>
            </a:r>
          </a:p>
        </p:txBody>
      </p:sp>
      <p:sp>
        <p:nvSpPr>
          <p:cNvPr id="86" name="Shape 86"/>
          <p:cNvSpPr/>
          <p:nvPr>
            <p:ph type="body" idx="1"/>
          </p:nvPr>
        </p:nvSpPr>
        <p:spPr>
          <a:xfrm>
            <a:off x="1680712" y="2773952"/>
            <a:ext cx="9144001" cy="3330675"/>
          </a:xfrm>
          <a:prstGeom prst="rect">
            <a:avLst/>
          </a:prstGeom>
        </p:spPr>
        <p:txBody>
          <a:bodyPr/>
          <a:lstStyle/>
          <a:p>
            <a:pPr lvl="0">
              <a:defRPr sz="1800"/>
            </a:pPr>
            <a:r>
              <a:rPr b="1" sz="3600">
                <a:solidFill>
                  <a:srgbClr val="FFFFFF"/>
                </a:solidFill>
              </a:rPr>
              <a:t>SecurityScorecard JVM Redis Usage</a:t>
            </a:r>
            <a:endParaRPr b="1" sz="3600">
              <a:solidFill>
                <a:srgbClr val="FFFFFF"/>
              </a:solidFill>
            </a:endParaRPr>
          </a:p>
          <a:p>
            <a:pPr lvl="0">
              <a:defRPr sz="1800"/>
            </a:pPr>
            <a:endParaRPr b="1" sz="3600">
              <a:solidFill>
                <a:srgbClr val="FFFFFF"/>
              </a:solidFill>
            </a:endParaRPr>
          </a:p>
          <a:p>
            <a:pPr lvl="0">
              <a:defRPr sz="1800"/>
            </a:pPr>
            <a:r>
              <a:rPr b="1" sz="3600">
                <a:solidFill>
                  <a:srgbClr val="FFFFFF"/>
                </a:solidFill>
              </a:rPr>
              <a:t>@PaaSDev</a:t>
            </a:r>
          </a:p>
        </p:txBody>
      </p:sp>
      <p:pic>
        <p:nvPicPr>
          <p:cNvPr id="87" name="image3.png"/>
          <p:cNvPicPr/>
          <p:nvPr/>
        </p:nvPicPr>
        <p:blipFill>
          <a:blip r:embed="rId2">
            <a:extLst/>
          </a:blip>
          <a:stretch>
            <a:fillRect/>
          </a:stretch>
        </p:blipFill>
        <p:spPr>
          <a:xfrm>
            <a:off x="228600" y="438150"/>
            <a:ext cx="1620838" cy="657225"/>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sldNum" sz="quarter" idx="2"/>
          </p:nvPr>
        </p:nvSpPr>
        <p:spPr>
          <a:xfrm>
            <a:off x="8374429" y="6755989"/>
            <a:ext cx="2743202" cy="269239"/>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200">
                <a:solidFill>
                  <a:srgbClr val="888888"/>
                </a:solidFill>
              </a:rPr>
            </a:fld>
          </a:p>
        </p:txBody>
      </p:sp>
      <p:sp>
        <p:nvSpPr>
          <p:cNvPr id="287" name="Shape 287"/>
          <p:cNvSpPr/>
          <p:nvPr/>
        </p:nvSpPr>
        <p:spPr>
          <a:xfrm>
            <a:off x="6026605" y="1902827"/>
            <a:ext cx="5752397" cy="4650981"/>
          </a:xfrm>
          <a:prstGeom prst="roundRect">
            <a:avLst>
              <a:gd name="adj" fmla="val 2059"/>
            </a:avLst>
          </a:prstGeom>
          <a:gradFill>
            <a:gsLst>
              <a:gs pos="0">
                <a:srgbClr val="A0F1E7"/>
              </a:gs>
              <a:gs pos="35000">
                <a:srgbClr val="BBF6F0"/>
              </a:gs>
              <a:gs pos="100000">
                <a:srgbClr val="E5FDFA"/>
              </a:gs>
            </a:gsLst>
            <a:lin ang="16200000"/>
          </a:gradFill>
          <a:ln w="12700">
            <a:solidFill>
              <a:srgbClr val="1B675C"/>
            </a:solidFill>
            <a:round/>
            <a:tailEnd type="triangle"/>
          </a:ln>
        </p:spPr>
        <p:txBody>
          <a:bodyPr lIns="0" tIns="0" rIns="0" bIns="0"/>
          <a:lstStyle/>
          <a:p>
            <a:pPr lvl="0" algn="ctr">
              <a:defRPr b="1" sz="2400">
                <a:solidFill>
                  <a:srgbClr val="4D4D4D"/>
                </a:solidFill>
              </a:defRPr>
            </a:pPr>
          </a:p>
        </p:txBody>
      </p:sp>
      <p:grpSp>
        <p:nvGrpSpPr>
          <p:cNvPr id="290" name="Group 290"/>
          <p:cNvGrpSpPr/>
          <p:nvPr/>
        </p:nvGrpSpPr>
        <p:grpSpPr>
          <a:xfrm>
            <a:off x="1030398" y="3845285"/>
            <a:ext cx="4101282" cy="2880701"/>
            <a:chOff x="0" y="0"/>
            <a:chExt cx="4101280" cy="2880699"/>
          </a:xfrm>
        </p:grpSpPr>
        <p:sp>
          <p:nvSpPr>
            <p:cNvPr id="288" name="Shape 288"/>
            <p:cNvSpPr/>
            <p:nvPr/>
          </p:nvSpPr>
          <p:spPr>
            <a:xfrm>
              <a:off x="-1" y="0"/>
              <a:ext cx="4101282" cy="2880700"/>
            </a:xfrm>
            <a:prstGeom prst="roundRect">
              <a:avLst>
                <a:gd name="adj" fmla="val 2059"/>
              </a:avLst>
            </a:prstGeom>
            <a:gradFill flip="none" rotWithShape="1">
              <a:gsLst>
                <a:gs pos="0">
                  <a:srgbClr val="A0F1E7"/>
                </a:gs>
                <a:gs pos="35000">
                  <a:srgbClr val="BBF6F0"/>
                </a:gs>
                <a:gs pos="100000">
                  <a:srgbClr val="E5FDFA"/>
                </a:gs>
              </a:gsLst>
              <a:lin ang="16200000" scaled="0"/>
            </a:gradFill>
            <a:ln w="12700" cap="flat">
              <a:solidFill>
                <a:srgbClr val="1B675C"/>
              </a:solidFill>
              <a:prstDash val="solid"/>
              <a:round/>
              <a:tailEnd type="triangle" w="med" len="med"/>
            </a:ln>
            <a:effectLst/>
          </p:spPr>
          <p:txBody>
            <a:bodyPr wrap="square" lIns="0" tIns="0" rIns="0" bIns="0" numCol="1" anchor="t">
              <a:noAutofit/>
            </a:bodyPr>
            <a:lstStyle/>
            <a:p>
              <a:pPr lvl="0" algn="ctr">
                <a:defRPr b="1" sz="2400">
                  <a:solidFill>
                    <a:srgbClr val="4D4D4D"/>
                  </a:solidFill>
                </a:defRPr>
              </a:pPr>
            </a:p>
          </p:txBody>
        </p:sp>
        <p:sp>
          <p:nvSpPr>
            <p:cNvPr id="289" name="Shape 289"/>
            <p:cNvSpPr/>
            <p:nvPr/>
          </p:nvSpPr>
          <p:spPr>
            <a:xfrm>
              <a:off x="23159" y="23159"/>
              <a:ext cx="4054962" cy="467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b="1" sz="2400">
                  <a:solidFill>
                    <a:srgbClr val="4D4D4D"/>
                  </a:solidFill>
                </a:defRPr>
              </a:lvl1pPr>
            </a:lstStyle>
            <a:p>
              <a:pPr lvl="0">
                <a:defRPr b="0" sz="1800">
                  <a:solidFill>
                    <a:srgbClr val="000000"/>
                  </a:solidFill>
                </a:defRPr>
              </a:pPr>
              <a:r>
                <a:rPr b="1" sz="2400">
                  <a:solidFill>
                    <a:srgbClr val="4D4D4D"/>
                  </a:solidFill>
                </a:rPr>
                <a:t>Data Ingest</a:t>
              </a:r>
            </a:p>
          </p:txBody>
        </p:sp>
      </p:grpSp>
      <p:grpSp>
        <p:nvGrpSpPr>
          <p:cNvPr id="307" name="Group 307"/>
          <p:cNvGrpSpPr/>
          <p:nvPr/>
        </p:nvGrpSpPr>
        <p:grpSpPr>
          <a:xfrm>
            <a:off x="2036739" y="4407651"/>
            <a:ext cx="1970577" cy="2138111"/>
            <a:chOff x="-2" y="-2"/>
            <a:chExt cx="1970576" cy="2138109"/>
          </a:xfrm>
        </p:grpSpPr>
        <p:grpSp>
          <p:nvGrpSpPr>
            <p:cNvPr id="293" name="Group 293"/>
            <p:cNvGrpSpPr/>
            <p:nvPr/>
          </p:nvGrpSpPr>
          <p:grpSpPr>
            <a:xfrm>
              <a:off x="-3" y="-3"/>
              <a:ext cx="1970577" cy="2138111"/>
              <a:chOff x="0" y="0"/>
              <a:chExt cx="1970576" cy="2138110"/>
            </a:xfrm>
          </p:grpSpPr>
          <p:sp>
            <p:nvSpPr>
              <p:cNvPr id="291" name="Shape 291"/>
              <p:cNvSpPr/>
              <p:nvPr/>
            </p:nvSpPr>
            <p:spPr>
              <a:xfrm>
                <a:off x="-1" y="-1"/>
                <a:ext cx="1970577" cy="2138111"/>
              </a:xfrm>
              <a:prstGeom prst="rect">
                <a:avLst/>
              </a:prstGeom>
              <a:gradFill flip="none" rotWithShape="1">
                <a:gsLst>
                  <a:gs pos="0">
                    <a:srgbClr val="0D5549"/>
                  </a:gs>
                  <a:gs pos="80000">
                    <a:srgbClr val="126F61"/>
                  </a:gs>
                  <a:gs pos="100000">
                    <a:srgbClr val="107162"/>
                  </a:gs>
                </a:gsLst>
                <a:lin ang="16200000" scaled="0"/>
              </a:gradFill>
              <a:ln w="12700" cap="flat">
                <a:solidFill>
                  <a:srgbClr val="1B675C"/>
                </a:solidFill>
                <a:prstDash val="solid"/>
                <a:round/>
                <a:tailEnd type="triangle" w="med" len="med"/>
              </a:ln>
              <a:effectLst/>
            </p:spPr>
            <p:txBody>
              <a:bodyPr wrap="square" lIns="0" tIns="0" rIns="0" bIns="0" numCol="1" anchor="t">
                <a:noAutofit/>
              </a:bodyPr>
              <a:lstStyle/>
              <a:p>
                <a:pPr lvl="0" algn="ctr">
                  <a:defRPr sz="2400">
                    <a:solidFill>
                      <a:srgbClr val="FFFFFF"/>
                    </a:solidFill>
                  </a:defRPr>
                </a:pPr>
              </a:p>
            </p:txBody>
          </p:sp>
          <p:sp>
            <p:nvSpPr>
              <p:cNvPr id="292" name="Shape 292"/>
              <p:cNvSpPr/>
              <p:nvPr/>
            </p:nvSpPr>
            <p:spPr>
              <a:xfrm>
                <a:off x="-1" y="-1"/>
                <a:ext cx="1970577" cy="467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2400">
                    <a:solidFill>
                      <a:srgbClr val="FFFFFF"/>
                    </a:solidFill>
                  </a:defRPr>
                </a:lvl1pPr>
              </a:lstStyle>
              <a:p>
                <a:pPr lvl="0">
                  <a:defRPr sz="1800">
                    <a:solidFill>
                      <a:srgbClr val="000000"/>
                    </a:solidFill>
                  </a:defRPr>
                </a:pPr>
                <a:r>
                  <a:rPr sz="2400">
                    <a:solidFill>
                      <a:srgbClr val="FFFFFF"/>
                    </a:solidFill>
                  </a:rPr>
                  <a:t>Spring XD</a:t>
                </a:r>
              </a:p>
            </p:txBody>
          </p:sp>
        </p:grpSp>
        <p:grpSp>
          <p:nvGrpSpPr>
            <p:cNvPr id="306" name="Group 306"/>
            <p:cNvGrpSpPr/>
            <p:nvPr/>
          </p:nvGrpSpPr>
          <p:grpSpPr>
            <a:xfrm>
              <a:off x="309813" y="627921"/>
              <a:ext cx="1527537" cy="1366848"/>
              <a:chOff x="0" y="0"/>
              <a:chExt cx="1527536" cy="1366847"/>
            </a:xfrm>
          </p:grpSpPr>
          <p:grpSp>
            <p:nvGrpSpPr>
              <p:cNvPr id="296" name="Group 296"/>
              <p:cNvGrpSpPr/>
              <p:nvPr/>
            </p:nvGrpSpPr>
            <p:grpSpPr>
              <a:xfrm>
                <a:off x="3175" y="-1"/>
                <a:ext cx="1524006" cy="343872"/>
                <a:chOff x="0" y="0"/>
                <a:chExt cx="1524004" cy="343870"/>
              </a:xfrm>
            </p:grpSpPr>
            <p:sp>
              <p:nvSpPr>
                <p:cNvPr id="294" name="Shape 294"/>
                <p:cNvSpPr/>
                <p:nvPr/>
              </p:nvSpPr>
              <p:spPr>
                <a:xfrm>
                  <a:off x="-1" y="1018"/>
                  <a:ext cx="1524006" cy="34183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295" name="Shape 295"/>
                <p:cNvSpPr/>
                <p:nvPr/>
              </p:nvSpPr>
              <p:spPr>
                <a:xfrm>
                  <a:off x="-1" y="-1"/>
                  <a:ext cx="1524006" cy="343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Filter</a:t>
                  </a:r>
                </a:p>
              </p:txBody>
            </p:sp>
          </p:grpSp>
          <p:grpSp>
            <p:nvGrpSpPr>
              <p:cNvPr id="299" name="Group 299"/>
              <p:cNvGrpSpPr/>
              <p:nvPr/>
            </p:nvGrpSpPr>
            <p:grpSpPr>
              <a:xfrm>
                <a:off x="-1" y="334240"/>
                <a:ext cx="1524006" cy="343871"/>
                <a:chOff x="0" y="0"/>
                <a:chExt cx="1524004" cy="343870"/>
              </a:xfrm>
            </p:grpSpPr>
            <p:sp>
              <p:nvSpPr>
                <p:cNvPr id="297" name="Shape 297"/>
                <p:cNvSpPr/>
                <p:nvPr/>
              </p:nvSpPr>
              <p:spPr>
                <a:xfrm>
                  <a:off x="-1" y="1018"/>
                  <a:ext cx="1524006" cy="34183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298" name="Shape 298"/>
                <p:cNvSpPr/>
                <p:nvPr/>
              </p:nvSpPr>
              <p:spPr>
                <a:xfrm>
                  <a:off x="-1" y="-1"/>
                  <a:ext cx="1524006" cy="343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Transform</a:t>
                  </a:r>
                </a:p>
              </p:txBody>
            </p:sp>
          </p:grpSp>
          <p:grpSp>
            <p:nvGrpSpPr>
              <p:cNvPr id="302" name="Group 302"/>
              <p:cNvGrpSpPr/>
              <p:nvPr/>
            </p:nvGrpSpPr>
            <p:grpSpPr>
              <a:xfrm>
                <a:off x="3531" y="676073"/>
                <a:ext cx="1524006" cy="343871"/>
                <a:chOff x="0" y="0"/>
                <a:chExt cx="1524004" cy="343870"/>
              </a:xfrm>
            </p:grpSpPr>
            <p:sp>
              <p:nvSpPr>
                <p:cNvPr id="300" name="Shape 300"/>
                <p:cNvSpPr/>
                <p:nvPr/>
              </p:nvSpPr>
              <p:spPr>
                <a:xfrm>
                  <a:off x="-1" y="1018"/>
                  <a:ext cx="1524006" cy="34183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01" name="Shape 301"/>
                <p:cNvSpPr/>
                <p:nvPr/>
              </p:nvSpPr>
              <p:spPr>
                <a:xfrm>
                  <a:off x="-1" y="-1"/>
                  <a:ext cx="1524006" cy="343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Analytics</a:t>
                  </a:r>
                </a:p>
              </p:txBody>
            </p:sp>
          </p:grpSp>
          <p:grpSp>
            <p:nvGrpSpPr>
              <p:cNvPr id="305" name="Group 305"/>
              <p:cNvGrpSpPr/>
              <p:nvPr/>
            </p:nvGrpSpPr>
            <p:grpSpPr>
              <a:xfrm>
                <a:off x="352" y="1022976"/>
                <a:ext cx="1524006" cy="343872"/>
                <a:chOff x="0" y="0"/>
                <a:chExt cx="1524004" cy="343870"/>
              </a:xfrm>
            </p:grpSpPr>
            <p:sp>
              <p:nvSpPr>
                <p:cNvPr id="303" name="Shape 303"/>
                <p:cNvSpPr/>
                <p:nvPr/>
              </p:nvSpPr>
              <p:spPr>
                <a:xfrm>
                  <a:off x="-1" y="1019"/>
                  <a:ext cx="1524006" cy="34183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04" name="Shape 304"/>
                <p:cNvSpPr/>
                <p:nvPr/>
              </p:nvSpPr>
              <p:spPr>
                <a:xfrm>
                  <a:off x="-1" y="0"/>
                  <a:ext cx="1524006"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Stream</a:t>
                  </a:r>
                </a:p>
              </p:txBody>
            </p:sp>
          </p:grpSp>
        </p:grpSp>
      </p:grpSp>
      <p:grpSp>
        <p:nvGrpSpPr>
          <p:cNvPr id="326" name="Group 326"/>
          <p:cNvGrpSpPr/>
          <p:nvPr/>
        </p:nvGrpSpPr>
        <p:grpSpPr>
          <a:xfrm>
            <a:off x="6106464" y="4385224"/>
            <a:ext cx="3300477" cy="2088162"/>
            <a:chOff x="-1" y="0"/>
            <a:chExt cx="3300476" cy="2088160"/>
          </a:xfrm>
        </p:grpSpPr>
        <p:grpSp>
          <p:nvGrpSpPr>
            <p:cNvPr id="312" name="Group 312"/>
            <p:cNvGrpSpPr/>
            <p:nvPr/>
          </p:nvGrpSpPr>
          <p:grpSpPr>
            <a:xfrm>
              <a:off x="-2" y="-1"/>
              <a:ext cx="3300477" cy="2088162"/>
              <a:chOff x="0" y="0"/>
              <a:chExt cx="3300476" cy="2088160"/>
            </a:xfrm>
          </p:grpSpPr>
          <p:sp>
            <p:nvSpPr>
              <p:cNvPr id="308" name="Shape 308"/>
              <p:cNvSpPr/>
              <p:nvPr/>
            </p:nvSpPr>
            <p:spPr>
              <a:xfrm>
                <a:off x="-1" y="-1"/>
                <a:ext cx="3300477" cy="2088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87"/>
                    </a:moveTo>
                    <a:cubicBezTo>
                      <a:pt x="0" y="621"/>
                      <a:pt x="4835" y="0"/>
                      <a:pt x="10800" y="0"/>
                    </a:cubicBezTo>
                    <a:cubicBezTo>
                      <a:pt x="16765" y="0"/>
                      <a:pt x="21600" y="621"/>
                      <a:pt x="21600" y="1387"/>
                    </a:cubicBezTo>
                    <a:lnTo>
                      <a:pt x="21600" y="20213"/>
                    </a:lnTo>
                    <a:cubicBezTo>
                      <a:pt x="21600" y="20979"/>
                      <a:pt x="16765" y="21600"/>
                      <a:pt x="10800" y="21600"/>
                    </a:cubicBezTo>
                    <a:cubicBezTo>
                      <a:pt x="4835" y="21600"/>
                      <a:pt x="0" y="20979"/>
                      <a:pt x="0" y="20213"/>
                    </a:cubicBezTo>
                    <a:close/>
                  </a:path>
                </a:pathLst>
              </a:custGeom>
              <a:gradFill flip="none" rotWithShape="1">
                <a:gsLst>
                  <a:gs pos="0">
                    <a:srgbClr val="A2E9FF"/>
                  </a:gs>
                  <a:gs pos="35000">
                    <a:srgbClr val="BDEFFF"/>
                  </a:gs>
                  <a:gs pos="100000">
                    <a:srgbClr val="E7FAFF"/>
                  </a:gs>
                </a:gsLst>
                <a:lin ang="16200000" scaled="0"/>
              </a:gradFill>
              <a:ln w="12700" cap="flat">
                <a:noFill/>
                <a:miter lim="400000"/>
                <a:tailEnd type="triangle" w="med" len="med"/>
              </a:ln>
              <a:effectLst/>
            </p:spPr>
            <p:txBody>
              <a:bodyPr wrap="square" lIns="0" tIns="0" rIns="0" bIns="0" numCol="1" anchor="t">
                <a:noAutofit/>
              </a:bodyPr>
              <a:lstStyle/>
              <a:p>
                <a:pPr lvl="0" algn="ctr">
                  <a:defRPr sz="2000">
                    <a:solidFill>
                      <a:srgbClr val="4D4D4D"/>
                    </a:solidFill>
                  </a:defRPr>
                </a:pPr>
              </a:p>
            </p:txBody>
          </p:sp>
          <p:sp>
            <p:nvSpPr>
              <p:cNvPr id="309" name="Shape 309"/>
              <p:cNvSpPr/>
              <p:nvPr/>
            </p:nvSpPr>
            <p:spPr>
              <a:xfrm>
                <a:off x="0" y="-1"/>
                <a:ext cx="3300475" cy="268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tailEnd type="triangle" w="med" len="med"/>
              </a:ln>
              <a:effectLst/>
            </p:spPr>
            <p:txBody>
              <a:bodyPr wrap="square" lIns="0" tIns="0" rIns="0" bIns="0" numCol="1" anchor="t">
                <a:noAutofit/>
              </a:bodyPr>
              <a:lstStyle/>
              <a:p>
                <a:pPr lvl="0" algn="ctr">
                  <a:defRPr sz="2000">
                    <a:solidFill>
                      <a:srgbClr val="4D4D4D"/>
                    </a:solidFill>
                  </a:defRPr>
                </a:pPr>
              </a:p>
            </p:txBody>
          </p:sp>
          <p:sp>
            <p:nvSpPr>
              <p:cNvPr id="310" name="Shape 310"/>
              <p:cNvSpPr/>
              <p:nvPr/>
            </p:nvSpPr>
            <p:spPr>
              <a:xfrm>
                <a:off x="-1" y="-1"/>
                <a:ext cx="3300475" cy="2088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87"/>
                    </a:moveTo>
                    <a:cubicBezTo>
                      <a:pt x="21600" y="2152"/>
                      <a:pt x="16765" y="2773"/>
                      <a:pt x="10800" y="2773"/>
                    </a:cubicBezTo>
                    <a:cubicBezTo>
                      <a:pt x="4835" y="2773"/>
                      <a:pt x="0" y="2152"/>
                      <a:pt x="0" y="1387"/>
                    </a:cubicBezTo>
                    <a:cubicBezTo>
                      <a:pt x="0" y="621"/>
                      <a:pt x="4835" y="0"/>
                      <a:pt x="10800" y="0"/>
                    </a:cubicBezTo>
                    <a:cubicBezTo>
                      <a:pt x="16765" y="0"/>
                      <a:pt x="21600" y="621"/>
                      <a:pt x="21600" y="1387"/>
                    </a:cubicBezTo>
                    <a:lnTo>
                      <a:pt x="21600" y="20213"/>
                    </a:lnTo>
                    <a:cubicBezTo>
                      <a:pt x="21600" y="20979"/>
                      <a:pt x="16765" y="21600"/>
                      <a:pt x="10800" y="21600"/>
                    </a:cubicBezTo>
                    <a:cubicBezTo>
                      <a:pt x="4835" y="21600"/>
                      <a:pt x="0" y="20979"/>
                      <a:pt x="0" y="20213"/>
                    </a:cubicBezTo>
                    <a:lnTo>
                      <a:pt x="0" y="1387"/>
                    </a:lnTo>
                  </a:path>
                </a:pathLst>
              </a:custGeom>
              <a:noFill/>
              <a:ln w="12700" cap="flat">
                <a:solidFill>
                  <a:srgbClr val="1F7AA2"/>
                </a:solidFill>
                <a:prstDash val="solid"/>
                <a:round/>
                <a:tailEnd type="triangle" w="med" len="med"/>
              </a:ln>
              <a:effectLst/>
            </p:spPr>
            <p:txBody>
              <a:bodyPr wrap="square" lIns="0" tIns="0" rIns="0" bIns="0" numCol="1" anchor="t">
                <a:noAutofit/>
              </a:bodyPr>
              <a:lstStyle/>
              <a:p>
                <a:pPr lvl="0" algn="ctr">
                  <a:defRPr sz="2000">
                    <a:solidFill>
                      <a:srgbClr val="4D4D4D"/>
                    </a:solidFill>
                  </a:defRPr>
                </a:pPr>
              </a:p>
            </p:txBody>
          </p:sp>
          <p:sp>
            <p:nvSpPr>
              <p:cNvPr id="311" name="Shape 311"/>
              <p:cNvSpPr/>
              <p:nvPr/>
            </p:nvSpPr>
            <p:spPr>
              <a:xfrm>
                <a:off x="-1" y="268077"/>
                <a:ext cx="3300476" cy="4057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2000">
                    <a:solidFill>
                      <a:srgbClr val="4D4D4D"/>
                    </a:solidFill>
                  </a:defRPr>
                </a:lvl1pPr>
              </a:lstStyle>
              <a:p>
                <a:pPr lvl="0">
                  <a:defRPr sz="1800">
                    <a:solidFill>
                      <a:srgbClr val="000000"/>
                    </a:solidFill>
                  </a:defRPr>
                </a:pPr>
                <a:r>
                  <a:rPr sz="2000">
                    <a:solidFill>
                      <a:srgbClr val="4D4D4D"/>
                    </a:solidFill>
                  </a:rPr>
                  <a:t>Spark / Hadoop</a:t>
                </a:r>
              </a:p>
            </p:txBody>
          </p:sp>
        </p:grpSp>
        <p:grpSp>
          <p:nvGrpSpPr>
            <p:cNvPr id="325" name="Group 325"/>
            <p:cNvGrpSpPr/>
            <p:nvPr/>
          </p:nvGrpSpPr>
          <p:grpSpPr>
            <a:xfrm>
              <a:off x="447827" y="656041"/>
              <a:ext cx="2348514" cy="1224436"/>
              <a:chOff x="0" y="0"/>
              <a:chExt cx="2348513" cy="1224435"/>
            </a:xfrm>
          </p:grpSpPr>
          <p:grpSp>
            <p:nvGrpSpPr>
              <p:cNvPr id="315" name="Group 315"/>
              <p:cNvGrpSpPr/>
              <p:nvPr/>
            </p:nvGrpSpPr>
            <p:grpSpPr>
              <a:xfrm>
                <a:off x="0" y="-1"/>
                <a:ext cx="2348514" cy="343872"/>
                <a:chOff x="0" y="0"/>
                <a:chExt cx="2348513" cy="343870"/>
              </a:xfrm>
            </p:grpSpPr>
            <p:sp>
              <p:nvSpPr>
                <p:cNvPr id="313" name="Shape 313"/>
                <p:cNvSpPr/>
                <p:nvPr/>
              </p:nvSpPr>
              <p:spPr>
                <a:xfrm>
                  <a:off x="-1" y="22744"/>
                  <a:ext cx="2348515" cy="29838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14" name="Shape 314"/>
                <p:cNvSpPr/>
                <p:nvPr/>
              </p:nvSpPr>
              <p:spPr>
                <a:xfrm>
                  <a:off x="-1" y="0"/>
                  <a:ext cx="23485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Analytic Model</a:t>
                  </a:r>
                </a:p>
              </p:txBody>
            </p:sp>
          </p:grpSp>
          <p:grpSp>
            <p:nvGrpSpPr>
              <p:cNvPr id="318" name="Group 318"/>
              <p:cNvGrpSpPr/>
              <p:nvPr/>
            </p:nvGrpSpPr>
            <p:grpSpPr>
              <a:xfrm>
                <a:off x="0" y="297057"/>
                <a:ext cx="2348514" cy="343871"/>
                <a:chOff x="0" y="0"/>
                <a:chExt cx="2348513" cy="343870"/>
              </a:xfrm>
            </p:grpSpPr>
            <p:sp>
              <p:nvSpPr>
                <p:cNvPr id="316" name="Shape 316"/>
                <p:cNvSpPr/>
                <p:nvPr/>
              </p:nvSpPr>
              <p:spPr>
                <a:xfrm>
                  <a:off x="-1" y="22744"/>
                  <a:ext cx="2348515" cy="29838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17" name="Shape 317"/>
                <p:cNvSpPr/>
                <p:nvPr/>
              </p:nvSpPr>
              <p:spPr>
                <a:xfrm>
                  <a:off x="-1" y="0"/>
                  <a:ext cx="23485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Logical Regression</a:t>
                  </a:r>
                </a:p>
              </p:txBody>
            </p:sp>
          </p:grpSp>
          <p:grpSp>
            <p:nvGrpSpPr>
              <p:cNvPr id="321" name="Group 321"/>
              <p:cNvGrpSpPr/>
              <p:nvPr/>
            </p:nvGrpSpPr>
            <p:grpSpPr>
              <a:xfrm>
                <a:off x="0" y="594116"/>
                <a:ext cx="2348514" cy="343871"/>
                <a:chOff x="0" y="0"/>
                <a:chExt cx="2348513" cy="343870"/>
              </a:xfrm>
            </p:grpSpPr>
            <p:sp>
              <p:nvSpPr>
                <p:cNvPr id="319" name="Shape 319"/>
                <p:cNvSpPr/>
                <p:nvPr/>
              </p:nvSpPr>
              <p:spPr>
                <a:xfrm>
                  <a:off x="-1" y="22744"/>
                  <a:ext cx="2348515" cy="29838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20" name="Shape 320"/>
                <p:cNvSpPr/>
                <p:nvPr/>
              </p:nvSpPr>
              <p:spPr>
                <a:xfrm>
                  <a:off x="-1" y="0"/>
                  <a:ext cx="23485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SQL</a:t>
                  </a:r>
                </a:p>
              </p:txBody>
            </p:sp>
          </p:grpSp>
          <p:grpSp>
            <p:nvGrpSpPr>
              <p:cNvPr id="324" name="Group 324"/>
              <p:cNvGrpSpPr/>
              <p:nvPr/>
            </p:nvGrpSpPr>
            <p:grpSpPr>
              <a:xfrm>
                <a:off x="0" y="880564"/>
                <a:ext cx="2348514" cy="343872"/>
                <a:chOff x="0" y="0"/>
                <a:chExt cx="2348513" cy="343870"/>
              </a:xfrm>
            </p:grpSpPr>
            <p:sp>
              <p:nvSpPr>
                <p:cNvPr id="322" name="Shape 322"/>
                <p:cNvSpPr/>
                <p:nvPr/>
              </p:nvSpPr>
              <p:spPr>
                <a:xfrm>
                  <a:off x="-1" y="22744"/>
                  <a:ext cx="2348515" cy="29838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23" name="Shape 323"/>
                <p:cNvSpPr/>
                <p:nvPr/>
              </p:nvSpPr>
              <p:spPr>
                <a:xfrm>
                  <a:off x="-1" y="0"/>
                  <a:ext cx="23485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HDFS</a:t>
                  </a:r>
                </a:p>
              </p:txBody>
            </p:sp>
          </p:grpSp>
        </p:grpSp>
      </p:grpSp>
      <p:grpSp>
        <p:nvGrpSpPr>
          <p:cNvPr id="329" name="Group 329"/>
          <p:cNvGrpSpPr/>
          <p:nvPr/>
        </p:nvGrpSpPr>
        <p:grpSpPr>
          <a:xfrm>
            <a:off x="5068507" y="5823016"/>
            <a:ext cx="894464" cy="475001"/>
            <a:chOff x="-1" y="0"/>
            <a:chExt cx="894463" cy="474999"/>
          </a:xfrm>
        </p:grpSpPr>
        <p:sp>
          <p:nvSpPr>
            <p:cNvPr id="327" name="Shape 327"/>
            <p:cNvSpPr/>
            <p:nvPr/>
          </p:nvSpPr>
          <p:spPr>
            <a:xfrm>
              <a:off x="22600" y="473849"/>
              <a:ext cx="871863" cy="1150"/>
            </a:xfrm>
            <a:prstGeom prst="line">
              <a:avLst/>
            </a:prstGeom>
            <a:noFill/>
            <a:ln w="12700" cap="flat">
              <a:solidFill>
                <a:srgbClr val="007CA2"/>
              </a:solidFill>
              <a:prstDash val="solid"/>
              <a:round/>
              <a:headEnd type="stealth" w="med" len="med"/>
              <a:tailEnd type="stealth" w="med" len="med"/>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28" name="Shape 328"/>
            <p:cNvSpPr/>
            <p:nvPr/>
          </p:nvSpPr>
          <p:spPr>
            <a:xfrm>
              <a:off x="-2" y="-1"/>
              <a:ext cx="883412" cy="3193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1400"/>
              </a:lvl1pPr>
            </a:lstStyle>
            <a:p>
              <a:pPr lvl="0">
                <a:defRPr sz="1800"/>
              </a:pPr>
              <a:r>
                <a:rPr sz="1400"/>
                <a:t>JDBC</a:t>
              </a:r>
            </a:p>
          </p:txBody>
        </p:sp>
      </p:grpSp>
      <p:grpSp>
        <p:nvGrpSpPr>
          <p:cNvPr id="332" name="Group 332"/>
          <p:cNvGrpSpPr/>
          <p:nvPr/>
        </p:nvGrpSpPr>
        <p:grpSpPr>
          <a:xfrm>
            <a:off x="5063161" y="4211716"/>
            <a:ext cx="920861" cy="481462"/>
            <a:chOff x="0" y="0"/>
            <a:chExt cx="920860" cy="481461"/>
          </a:xfrm>
        </p:grpSpPr>
        <p:sp>
          <p:nvSpPr>
            <p:cNvPr id="330" name="Shape 330"/>
            <p:cNvSpPr/>
            <p:nvPr/>
          </p:nvSpPr>
          <p:spPr>
            <a:xfrm>
              <a:off x="23267" y="480294"/>
              <a:ext cx="897594" cy="1168"/>
            </a:xfrm>
            <a:prstGeom prst="line">
              <a:avLst/>
            </a:prstGeom>
            <a:noFill/>
            <a:ln w="12700" cap="flat">
              <a:solidFill>
                <a:srgbClr val="007CA2"/>
              </a:solidFill>
              <a:prstDash val="solid"/>
              <a:round/>
              <a:headEnd type="stealth" w="med" len="med"/>
              <a:tailEnd type="stealth" w="med" len="med"/>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31" name="Shape 331"/>
            <p:cNvSpPr/>
            <p:nvPr/>
          </p:nvSpPr>
          <p:spPr>
            <a:xfrm>
              <a:off x="-1" y="-1"/>
              <a:ext cx="909482" cy="319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1400"/>
              </a:lvl1pPr>
            </a:lstStyle>
            <a:p>
              <a:pPr lvl="0">
                <a:defRPr sz="1800"/>
              </a:pPr>
              <a:r>
                <a:rPr sz="1400"/>
                <a:t>HDFS</a:t>
              </a:r>
            </a:p>
          </p:txBody>
        </p:sp>
      </p:grpSp>
      <p:sp>
        <p:nvSpPr>
          <p:cNvPr id="333" name="Shape 333"/>
          <p:cNvSpPr/>
          <p:nvPr/>
        </p:nvSpPr>
        <p:spPr>
          <a:xfrm>
            <a:off x="412997" y="1579069"/>
            <a:ext cx="2407256" cy="1998457"/>
          </a:xfrm>
          <a:prstGeom prst="roundRect">
            <a:avLst>
              <a:gd name="adj" fmla="val 2059"/>
            </a:avLst>
          </a:prstGeom>
          <a:gradFill>
            <a:gsLst>
              <a:gs pos="0">
                <a:srgbClr val="A0F1E7"/>
              </a:gs>
              <a:gs pos="35000">
                <a:srgbClr val="BBF6F0"/>
              </a:gs>
              <a:gs pos="100000">
                <a:srgbClr val="E5FDFA"/>
              </a:gs>
            </a:gsLst>
            <a:lin ang="16200000"/>
          </a:gradFill>
          <a:ln w="12700">
            <a:solidFill>
              <a:srgbClr val="1B675C"/>
            </a:solidFill>
            <a:round/>
            <a:tailEnd type="triangle"/>
          </a:ln>
        </p:spPr>
        <p:txBody>
          <a:bodyPr lIns="0" tIns="0" rIns="0" bIns="0"/>
          <a:lstStyle/>
          <a:p>
            <a:pPr lvl="0" algn="ctr">
              <a:defRPr b="1" sz="2400">
                <a:solidFill>
                  <a:srgbClr val="4D4D4D"/>
                </a:solidFill>
              </a:defRPr>
            </a:pPr>
          </a:p>
        </p:txBody>
      </p:sp>
      <p:grpSp>
        <p:nvGrpSpPr>
          <p:cNvPr id="340" name="Group 340"/>
          <p:cNvGrpSpPr/>
          <p:nvPr/>
        </p:nvGrpSpPr>
        <p:grpSpPr>
          <a:xfrm>
            <a:off x="676979" y="1735816"/>
            <a:ext cx="1738810" cy="1699786"/>
            <a:chOff x="-2" y="0"/>
            <a:chExt cx="1738809" cy="1699785"/>
          </a:xfrm>
        </p:grpSpPr>
        <p:grpSp>
          <p:nvGrpSpPr>
            <p:cNvPr id="336" name="Group 336"/>
            <p:cNvGrpSpPr/>
            <p:nvPr/>
          </p:nvGrpSpPr>
          <p:grpSpPr>
            <a:xfrm>
              <a:off x="-3" y="-1"/>
              <a:ext cx="1738811" cy="1699786"/>
              <a:chOff x="0" y="0"/>
              <a:chExt cx="1738809" cy="1699785"/>
            </a:xfrm>
          </p:grpSpPr>
          <p:sp>
            <p:nvSpPr>
              <p:cNvPr id="334" name="Shape 334"/>
              <p:cNvSpPr/>
              <p:nvPr/>
            </p:nvSpPr>
            <p:spPr>
              <a:xfrm>
                <a:off x="-1" y="-1"/>
                <a:ext cx="1738811" cy="1699786"/>
              </a:xfrm>
              <a:prstGeom prst="rect">
                <a:avLst/>
              </a:prstGeom>
              <a:gradFill flip="none" rotWithShape="1">
                <a:gsLst>
                  <a:gs pos="0">
                    <a:srgbClr val="0D5549"/>
                  </a:gs>
                  <a:gs pos="80000">
                    <a:srgbClr val="126F61"/>
                  </a:gs>
                  <a:gs pos="100000">
                    <a:srgbClr val="107162"/>
                  </a:gs>
                </a:gsLst>
                <a:lin ang="16200000" scaled="0"/>
              </a:gradFill>
              <a:ln w="12700" cap="flat">
                <a:solidFill>
                  <a:srgbClr val="1B675C"/>
                </a:solidFill>
                <a:prstDash val="solid"/>
                <a:round/>
                <a:tailEnd type="triangle" w="med" len="med"/>
              </a:ln>
              <a:effectLst/>
            </p:spPr>
            <p:txBody>
              <a:bodyPr wrap="square" lIns="0" tIns="0" rIns="0" bIns="0" numCol="1" anchor="t">
                <a:noAutofit/>
              </a:bodyPr>
              <a:lstStyle/>
              <a:p>
                <a:pPr lvl="0" algn="ctr">
                  <a:defRPr sz="2400">
                    <a:solidFill>
                      <a:srgbClr val="FFFFFF"/>
                    </a:solidFill>
                  </a:defRPr>
                </a:pPr>
              </a:p>
            </p:txBody>
          </p:sp>
          <p:sp>
            <p:nvSpPr>
              <p:cNvPr id="335" name="Shape 335"/>
              <p:cNvSpPr/>
              <p:nvPr/>
            </p:nvSpPr>
            <p:spPr>
              <a:xfrm>
                <a:off x="-1" y="-1"/>
                <a:ext cx="1738811" cy="4675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2400">
                    <a:solidFill>
                      <a:srgbClr val="FFFFFF"/>
                    </a:solidFill>
                  </a:defRPr>
                </a:lvl1pPr>
              </a:lstStyle>
              <a:p>
                <a:pPr lvl="0">
                  <a:defRPr sz="1800">
                    <a:solidFill>
                      <a:srgbClr val="000000"/>
                    </a:solidFill>
                  </a:defRPr>
                </a:pPr>
                <a:r>
                  <a:rPr sz="2400">
                    <a:solidFill>
                      <a:srgbClr val="FFFFFF"/>
                    </a:solidFill>
                  </a:rPr>
                  <a:t>SQS</a:t>
                </a:r>
              </a:p>
            </p:txBody>
          </p:sp>
        </p:grpSp>
        <p:grpSp>
          <p:nvGrpSpPr>
            <p:cNvPr id="339" name="Group 339"/>
            <p:cNvGrpSpPr/>
            <p:nvPr/>
          </p:nvGrpSpPr>
          <p:grpSpPr>
            <a:xfrm>
              <a:off x="202921" y="679401"/>
              <a:ext cx="1344761" cy="343872"/>
              <a:chOff x="0" y="0"/>
              <a:chExt cx="1344759" cy="343870"/>
            </a:xfrm>
          </p:grpSpPr>
          <p:sp>
            <p:nvSpPr>
              <p:cNvPr id="337" name="Shape 337"/>
              <p:cNvSpPr/>
              <p:nvPr/>
            </p:nvSpPr>
            <p:spPr>
              <a:xfrm>
                <a:off x="0" y="8947"/>
                <a:ext cx="1344761" cy="325982"/>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defRPr sz="1600">
                    <a:solidFill>
                      <a:srgbClr val="4D4D4D"/>
                    </a:solidFill>
                  </a:defRPr>
                </a:pPr>
              </a:p>
            </p:txBody>
          </p:sp>
          <p:sp>
            <p:nvSpPr>
              <p:cNvPr id="338" name="Shape 338"/>
              <p:cNvSpPr/>
              <p:nvPr/>
            </p:nvSpPr>
            <p:spPr>
              <a:xfrm>
                <a:off x="0" y="0"/>
                <a:ext cx="1344761"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Queues</a:t>
                </a:r>
              </a:p>
            </p:txBody>
          </p:sp>
        </p:grpSp>
      </p:grpSp>
      <p:sp>
        <p:nvSpPr>
          <p:cNvPr id="341" name="Shape 341"/>
          <p:cNvSpPr/>
          <p:nvPr/>
        </p:nvSpPr>
        <p:spPr>
          <a:xfrm flipH="1">
            <a:off x="2010929" y="3582713"/>
            <a:ext cx="981" cy="509359"/>
          </a:xfrm>
          <a:prstGeom prst="line">
            <a:avLst/>
          </a:prstGeom>
          <a:ln w="12700">
            <a:solidFill>
              <a:srgbClr val="007CA2"/>
            </a:solidFill>
            <a:round/>
            <a:tailEnd type="stealth"/>
          </a:ln>
        </p:spPr>
        <p:txBody>
          <a:bodyPr lIns="0" tIns="0" rIns="0" bIns="0"/>
          <a:lstStyle/>
          <a:p>
            <a:pPr lvl="0" defTabSz="457200">
              <a:defRPr sz="1200">
                <a:latin typeface="+mj-lt"/>
                <a:ea typeface="+mj-ea"/>
                <a:cs typeface="+mj-cs"/>
                <a:sym typeface="Helvetica"/>
              </a:defRPr>
            </a:pPr>
          </a:p>
        </p:txBody>
      </p:sp>
      <p:grpSp>
        <p:nvGrpSpPr>
          <p:cNvPr id="350" name="Group 350"/>
          <p:cNvGrpSpPr/>
          <p:nvPr/>
        </p:nvGrpSpPr>
        <p:grpSpPr>
          <a:xfrm>
            <a:off x="9614529" y="4387915"/>
            <a:ext cx="2104404" cy="2023554"/>
            <a:chOff x="-1" y="-1"/>
            <a:chExt cx="2104402" cy="2023552"/>
          </a:xfrm>
        </p:grpSpPr>
        <p:grpSp>
          <p:nvGrpSpPr>
            <p:cNvPr id="346" name="Group 346"/>
            <p:cNvGrpSpPr/>
            <p:nvPr/>
          </p:nvGrpSpPr>
          <p:grpSpPr>
            <a:xfrm>
              <a:off x="-2" y="-2"/>
              <a:ext cx="2104404" cy="2023553"/>
              <a:chOff x="-1" y="-1"/>
              <a:chExt cx="2104403" cy="2023552"/>
            </a:xfrm>
          </p:grpSpPr>
          <p:sp>
            <p:nvSpPr>
              <p:cNvPr id="342" name="Shape 342"/>
              <p:cNvSpPr/>
              <p:nvPr/>
            </p:nvSpPr>
            <p:spPr>
              <a:xfrm>
                <a:off x="-1" y="-2"/>
                <a:ext cx="2104403" cy="2023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
                    </a:move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close/>
                  </a:path>
                </a:pathLst>
              </a:custGeom>
              <a:gradFill flip="none" rotWithShape="1">
                <a:gsLst>
                  <a:gs pos="0">
                    <a:srgbClr val="A2E9FF"/>
                  </a:gs>
                  <a:gs pos="35000">
                    <a:srgbClr val="BDEFFF"/>
                  </a:gs>
                  <a:gs pos="100000">
                    <a:srgbClr val="E7FAFF"/>
                  </a:gs>
                </a:gsLst>
                <a:lin ang="16200000" scaled="0"/>
              </a:gra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43" name="Shape 343"/>
              <p:cNvSpPr/>
              <p:nvPr/>
            </p:nvSpPr>
            <p:spPr>
              <a:xfrm>
                <a:off x="0" y="-1"/>
                <a:ext cx="2104403" cy="200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44" name="Shape 344"/>
              <p:cNvSpPr/>
              <p:nvPr/>
            </p:nvSpPr>
            <p:spPr>
              <a:xfrm>
                <a:off x="-2" y="-2"/>
                <a:ext cx="2104403" cy="2023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1"/>
                    </a:moveTo>
                    <a:cubicBezTo>
                      <a:pt x="21600" y="1662"/>
                      <a:pt x="16765" y="2142"/>
                      <a:pt x="10800" y="2142"/>
                    </a:cubicBezTo>
                    <a:cubicBezTo>
                      <a:pt x="4835" y="2142"/>
                      <a:pt x="0" y="1662"/>
                      <a:pt x="0" y="1071"/>
                    </a:cubicBez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lnTo>
                      <a:pt x="0" y="1071"/>
                    </a:lnTo>
                  </a:path>
                </a:pathLst>
              </a:custGeom>
              <a:noFill/>
              <a:ln w="12700" cap="flat">
                <a:solidFill>
                  <a:srgbClr val="1F7AA2"/>
                </a:solidFill>
                <a:prstDash val="solid"/>
                <a:round/>
                <a:tailEnd type="triangle" w="med" len="med"/>
              </a:ln>
              <a:effectLst/>
            </p:spPr>
            <p:txBody>
              <a:bodyPr wrap="square" lIns="0" tIns="0" rIns="0" bIns="0" numCol="1" anchor="t">
                <a:noAutofit/>
              </a:bodyPr>
              <a:lstStyle/>
              <a:p>
                <a:pPr lvl="0" algn="ctr">
                  <a:defRPr sz="2400">
                    <a:solidFill>
                      <a:srgbClr val="4D4D4D"/>
                    </a:solidFill>
                  </a:defRPr>
                </a:pPr>
              </a:p>
            </p:txBody>
          </p:sp>
          <p:sp>
            <p:nvSpPr>
              <p:cNvPr id="345" name="Shape 345"/>
              <p:cNvSpPr/>
              <p:nvPr/>
            </p:nvSpPr>
            <p:spPr>
              <a:xfrm>
                <a:off x="1" y="200654"/>
                <a:ext cx="2104400" cy="38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a:solidFill>
                      <a:srgbClr val="4D4D4D"/>
                    </a:solidFill>
                  </a:defRPr>
                </a:lvl1pPr>
              </a:lstStyle>
              <a:p>
                <a:pPr lvl="0">
                  <a:defRPr>
                    <a:solidFill>
                      <a:srgbClr val="000000"/>
                    </a:solidFill>
                  </a:defRPr>
                </a:pPr>
                <a:r>
                  <a:rPr>
                    <a:solidFill>
                      <a:srgbClr val="4D4D4D"/>
                    </a:solidFill>
                  </a:rPr>
                  <a:t>Redis</a:t>
                </a:r>
              </a:p>
            </p:txBody>
          </p:sp>
        </p:grpSp>
        <p:grpSp>
          <p:nvGrpSpPr>
            <p:cNvPr id="349" name="Group 349"/>
            <p:cNvGrpSpPr/>
            <p:nvPr/>
          </p:nvGrpSpPr>
          <p:grpSpPr>
            <a:xfrm>
              <a:off x="74983" y="1458767"/>
              <a:ext cx="1761414" cy="365966"/>
              <a:chOff x="0" y="-1"/>
              <a:chExt cx="1761413" cy="365965"/>
            </a:xfrm>
          </p:grpSpPr>
          <p:sp>
            <p:nvSpPr>
              <p:cNvPr id="347" name="Shape 347"/>
              <p:cNvSpPr/>
              <p:nvPr/>
            </p:nvSpPr>
            <p:spPr>
              <a:xfrm>
                <a:off x="0" y="-2"/>
                <a:ext cx="1761414" cy="36596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48" name="Shape 348"/>
              <p:cNvSpPr/>
              <p:nvPr/>
            </p:nvSpPr>
            <p:spPr>
              <a:xfrm>
                <a:off x="0" y="11045"/>
                <a:ext cx="1761414"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In-Memory</a:t>
                </a:r>
              </a:p>
            </p:txBody>
          </p:sp>
        </p:grpSp>
      </p:grpSp>
      <p:grpSp>
        <p:nvGrpSpPr>
          <p:cNvPr id="353" name="Group 353"/>
          <p:cNvGrpSpPr/>
          <p:nvPr/>
        </p:nvGrpSpPr>
        <p:grpSpPr>
          <a:xfrm>
            <a:off x="9726323" y="5293486"/>
            <a:ext cx="1761415" cy="365968"/>
            <a:chOff x="0" y="0"/>
            <a:chExt cx="1761413" cy="365967"/>
          </a:xfrm>
        </p:grpSpPr>
        <p:sp>
          <p:nvSpPr>
            <p:cNvPr id="351" name="Shape 351"/>
            <p:cNvSpPr/>
            <p:nvPr/>
          </p:nvSpPr>
          <p:spPr>
            <a:xfrm>
              <a:off x="0" y="-1"/>
              <a:ext cx="1761415" cy="36596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defRPr sz="1600">
                  <a:solidFill>
                    <a:srgbClr val="4D4D4D"/>
                  </a:solidFill>
                </a:defRPr>
              </a:pPr>
            </a:p>
          </p:txBody>
        </p:sp>
        <p:sp>
          <p:nvSpPr>
            <p:cNvPr id="352" name="Shape 352"/>
            <p:cNvSpPr/>
            <p:nvPr/>
          </p:nvSpPr>
          <p:spPr>
            <a:xfrm>
              <a:off x="0" y="11045"/>
              <a:ext cx="17614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NOSQL</a:t>
              </a:r>
            </a:p>
          </p:txBody>
        </p:sp>
      </p:grpSp>
      <p:grpSp>
        <p:nvGrpSpPr>
          <p:cNvPr id="358" name="Group 358"/>
          <p:cNvGrpSpPr/>
          <p:nvPr/>
        </p:nvGrpSpPr>
        <p:grpSpPr>
          <a:xfrm>
            <a:off x="9247526" y="2105868"/>
            <a:ext cx="2171595" cy="2088162"/>
            <a:chOff x="-1" y="-1"/>
            <a:chExt cx="2171594" cy="2088160"/>
          </a:xfrm>
        </p:grpSpPr>
        <p:sp>
          <p:nvSpPr>
            <p:cNvPr id="354" name="Shape 354"/>
            <p:cNvSpPr/>
            <p:nvPr/>
          </p:nvSpPr>
          <p:spPr>
            <a:xfrm>
              <a:off x="-1" y="-2"/>
              <a:ext cx="2171595" cy="2088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
                  </a:move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close/>
                </a:path>
              </a:pathLst>
            </a:custGeom>
            <a:gradFill flip="none" rotWithShape="1">
              <a:gsLst>
                <a:gs pos="0">
                  <a:srgbClr val="A2E9FF"/>
                </a:gs>
                <a:gs pos="35000">
                  <a:srgbClr val="BDEFFF"/>
                </a:gs>
                <a:gs pos="100000">
                  <a:srgbClr val="E7FAFF"/>
                </a:gs>
              </a:gsLst>
              <a:lin ang="16200000" scaled="0"/>
            </a:gra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55" name="Shape 355"/>
            <p:cNvSpPr/>
            <p:nvPr/>
          </p:nvSpPr>
          <p:spPr>
            <a:xfrm>
              <a:off x="0" y="-2"/>
              <a:ext cx="2171594" cy="207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56" name="Shape 356"/>
            <p:cNvSpPr/>
            <p:nvPr/>
          </p:nvSpPr>
          <p:spPr>
            <a:xfrm>
              <a:off x="-2" y="-2"/>
              <a:ext cx="2171594" cy="2088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1"/>
                  </a:moveTo>
                  <a:cubicBezTo>
                    <a:pt x="21600" y="1662"/>
                    <a:pt x="16765" y="2142"/>
                    <a:pt x="10800" y="2142"/>
                  </a:cubicBezTo>
                  <a:cubicBezTo>
                    <a:pt x="4835" y="2142"/>
                    <a:pt x="0" y="1662"/>
                    <a:pt x="0" y="1071"/>
                  </a:cubicBez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lnTo>
                    <a:pt x="0" y="1071"/>
                  </a:lnTo>
                </a:path>
              </a:pathLst>
            </a:custGeom>
            <a:noFill/>
            <a:ln w="12700" cap="flat">
              <a:solidFill>
                <a:srgbClr val="1F7AA2"/>
              </a:solidFill>
              <a:prstDash val="solid"/>
              <a:round/>
              <a:tailEnd type="triangle" w="med" len="med"/>
            </a:ln>
            <a:effectLst/>
          </p:spPr>
          <p:txBody>
            <a:bodyPr wrap="square" lIns="0" tIns="0" rIns="0" bIns="0" numCol="1" anchor="t">
              <a:noAutofit/>
            </a:bodyPr>
            <a:lstStyle/>
            <a:p>
              <a:pPr lvl="0" algn="ctr">
                <a:defRPr sz="2400">
                  <a:solidFill>
                    <a:srgbClr val="4D4D4D"/>
                  </a:solidFill>
                </a:defRPr>
              </a:pPr>
            </a:p>
          </p:txBody>
        </p:sp>
        <p:sp>
          <p:nvSpPr>
            <p:cNvPr id="357" name="Shape 357"/>
            <p:cNvSpPr/>
            <p:nvPr/>
          </p:nvSpPr>
          <p:spPr>
            <a:xfrm>
              <a:off x="0" y="207061"/>
              <a:ext cx="2171592" cy="38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a:solidFill>
                    <a:srgbClr val="4D4D4D"/>
                  </a:solidFill>
                </a:defRPr>
              </a:lvl1pPr>
            </a:lstStyle>
            <a:p>
              <a:pPr lvl="0">
                <a:defRPr>
                  <a:solidFill>
                    <a:srgbClr val="000000"/>
                  </a:solidFill>
                </a:defRPr>
              </a:pPr>
              <a:r>
                <a:rPr>
                  <a:solidFill>
                    <a:srgbClr val="4D4D4D"/>
                  </a:solidFill>
                </a:rPr>
                <a:t>MongoDB</a:t>
              </a:r>
            </a:p>
          </p:txBody>
        </p:sp>
      </p:grpSp>
      <p:grpSp>
        <p:nvGrpSpPr>
          <p:cNvPr id="361" name="Group 361"/>
          <p:cNvGrpSpPr/>
          <p:nvPr/>
        </p:nvGrpSpPr>
        <p:grpSpPr>
          <a:xfrm>
            <a:off x="9503154" y="3449158"/>
            <a:ext cx="1761416" cy="365968"/>
            <a:chOff x="0" y="0"/>
            <a:chExt cx="1761414" cy="365967"/>
          </a:xfrm>
        </p:grpSpPr>
        <p:sp>
          <p:nvSpPr>
            <p:cNvPr id="359" name="Shape 359"/>
            <p:cNvSpPr/>
            <p:nvPr/>
          </p:nvSpPr>
          <p:spPr>
            <a:xfrm>
              <a:off x="0" y="-1"/>
              <a:ext cx="1761415" cy="365968"/>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defRPr sz="1600">
                  <a:solidFill>
                    <a:srgbClr val="4D4D4D"/>
                  </a:solidFill>
                </a:defRPr>
              </a:pPr>
            </a:p>
          </p:txBody>
        </p:sp>
        <p:sp>
          <p:nvSpPr>
            <p:cNvPr id="360" name="Shape 360"/>
            <p:cNvSpPr/>
            <p:nvPr/>
          </p:nvSpPr>
          <p:spPr>
            <a:xfrm>
              <a:off x="0" y="11045"/>
              <a:ext cx="17614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JSON</a:t>
              </a:r>
            </a:p>
          </p:txBody>
        </p:sp>
      </p:grpSp>
      <p:grpSp>
        <p:nvGrpSpPr>
          <p:cNvPr id="364" name="Group 364"/>
          <p:cNvGrpSpPr/>
          <p:nvPr/>
        </p:nvGrpSpPr>
        <p:grpSpPr>
          <a:xfrm>
            <a:off x="5056525" y="5036839"/>
            <a:ext cx="920861" cy="522503"/>
            <a:chOff x="0" y="0"/>
            <a:chExt cx="920860" cy="522501"/>
          </a:xfrm>
        </p:grpSpPr>
        <p:sp>
          <p:nvSpPr>
            <p:cNvPr id="362" name="Shape 362"/>
            <p:cNvSpPr/>
            <p:nvPr/>
          </p:nvSpPr>
          <p:spPr>
            <a:xfrm>
              <a:off x="23267" y="480295"/>
              <a:ext cx="897594" cy="1167"/>
            </a:xfrm>
            <a:prstGeom prst="line">
              <a:avLst/>
            </a:prstGeom>
            <a:noFill/>
            <a:ln w="12700" cap="flat">
              <a:solidFill>
                <a:srgbClr val="007CA2"/>
              </a:solidFill>
              <a:prstDash val="solid"/>
              <a:round/>
              <a:headEnd type="stealth" w="med" len="med"/>
              <a:tailEnd type="stealth" w="med" len="med"/>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63" name="Shape 363"/>
            <p:cNvSpPr/>
            <p:nvPr/>
          </p:nvSpPr>
          <p:spPr>
            <a:xfrm>
              <a:off x="0" y="0"/>
              <a:ext cx="909481" cy="5225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1400"/>
              </a:lvl1pPr>
            </a:lstStyle>
            <a:p>
              <a:pPr lvl="0">
                <a:defRPr sz="1800"/>
              </a:pPr>
              <a:r>
                <a:rPr sz="1400"/>
                <a:t>REST HTTP</a:t>
              </a:r>
            </a:p>
          </p:txBody>
        </p:sp>
      </p:grpSp>
      <p:sp>
        <p:nvSpPr>
          <p:cNvPr id="365" name="Shape 365"/>
          <p:cNvSpPr/>
          <p:nvPr/>
        </p:nvSpPr>
        <p:spPr>
          <a:xfrm>
            <a:off x="3378391" y="1579069"/>
            <a:ext cx="2407255" cy="1998457"/>
          </a:xfrm>
          <a:prstGeom prst="roundRect">
            <a:avLst>
              <a:gd name="adj" fmla="val 2059"/>
            </a:avLst>
          </a:prstGeom>
          <a:gradFill>
            <a:gsLst>
              <a:gs pos="0">
                <a:srgbClr val="A0F1E7"/>
              </a:gs>
              <a:gs pos="35000">
                <a:srgbClr val="BBF6F0"/>
              </a:gs>
              <a:gs pos="100000">
                <a:srgbClr val="E5FDFA"/>
              </a:gs>
            </a:gsLst>
            <a:lin ang="16200000"/>
          </a:gradFill>
          <a:ln w="12700">
            <a:solidFill>
              <a:srgbClr val="1B675C"/>
            </a:solidFill>
            <a:round/>
            <a:tailEnd type="triangle"/>
          </a:ln>
        </p:spPr>
        <p:txBody>
          <a:bodyPr lIns="0" tIns="0" rIns="0" bIns="0"/>
          <a:lstStyle/>
          <a:p>
            <a:pPr lvl="0" algn="ctr">
              <a:defRPr b="1" sz="2400">
                <a:solidFill>
                  <a:srgbClr val="4D4D4D"/>
                </a:solidFill>
              </a:defRPr>
            </a:pPr>
          </a:p>
        </p:txBody>
      </p:sp>
      <p:grpSp>
        <p:nvGrpSpPr>
          <p:cNvPr id="372" name="Group 372"/>
          <p:cNvGrpSpPr/>
          <p:nvPr/>
        </p:nvGrpSpPr>
        <p:grpSpPr>
          <a:xfrm>
            <a:off x="3712612" y="1728407"/>
            <a:ext cx="1738812" cy="1699786"/>
            <a:chOff x="-2" y="0"/>
            <a:chExt cx="1738811" cy="1699785"/>
          </a:xfrm>
        </p:grpSpPr>
        <p:grpSp>
          <p:nvGrpSpPr>
            <p:cNvPr id="368" name="Group 368"/>
            <p:cNvGrpSpPr/>
            <p:nvPr/>
          </p:nvGrpSpPr>
          <p:grpSpPr>
            <a:xfrm>
              <a:off x="-3" y="-1"/>
              <a:ext cx="1738813" cy="1699786"/>
              <a:chOff x="-1" y="0"/>
              <a:chExt cx="1738811" cy="1699785"/>
            </a:xfrm>
          </p:grpSpPr>
          <p:sp>
            <p:nvSpPr>
              <p:cNvPr id="366" name="Shape 366"/>
              <p:cNvSpPr/>
              <p:nvPr/>
            </p:nvSpPr>
            <p:spPr>
              <a:xfrm>
                <a:off x="-2" y="-1"/>
                <a:ext cx="1738813" cy="1699786"/>
              </a:xfrm>
              <a:prstGeom prst="rect">
                <a:avLst/>
              </a:prstGeom>
              <a:gradFill flip="none" rotWithShape="1">
                <a:gsLst>
                  <a:gs pos="0">
                    <a:srgbClr val="0D5549"/>
                  </a:gs>
                  <a:gs pos="80000">
                    <a:srgbClr val="126F61"/>
                  </a:gs>
                  <a:gs pos="100000">
                    <a:srgbClr val="107162"/>
                  </a:gs>
                </a:gsLst>
                <a:lin ang="16200000" scaled="0"/>
              </a:gradFill>
              <a:ln w="12700" cap="flat">
                <a:solidFill>
                  <a:srgbClr val="1B675C"/>
                </a:solidFill>
                <a:prstDash val="solid"/>
                <a:round/>
                <a:tailEnd type="triangle" w="med" len="med"/>
              </a:ln>
              <a:effectLst/>
            </p:spPr>
            <p:txBody>
              <a:bodyPr wrap="square" lIns="0" tIns="0" rIns="0" bIns="0" numCol="1" anchor="t">
                <a:noAutofit/>
              </a:bodyPr>
              <a:lstStyle/>
              <a:p>
                <a:pPr lvl="0" algn="ctr">
                  <a:defRPr sz="2400">
                    <a:solidFill>
                      <a:srgbClr val="FFFFFF"/>
                    </a:solidFill>
                  </a:defRPr>
                </a:pPr>
              </a:p>
            </p:txBody>
          </p:sp>
          <p:sp>
            <p:nvSpPr>
              <p:cNvPr id="367" name="Shape 367"/>
              <p:cNvSpPr/>
              <p:nvPr/>
            </p:nvSpPr>
            <p:spPr>
              <a:xfrm>
                <a:off x="-2" y="-1"/>
                <a:ext cx="1738813" cy="4675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sz="2400">
                    <a:solidFill>
                      <a:srgbClr val="FFFFFF"/>
                    </a:solidFill>
                  </a:defRPr>
                </a:lvl1pPr>
              </a:lstStyle>
              <a:p>
                <a:pPr lvl="0">
                  <a:defRPr sz="1800">
                    <a:solidFill>
                      <a:srgbClr val="000000"/>
                    </a:solidFill>
                  </a:defRPr>
                </a:pPr>
                <a:r>
                  <a:rPr sz="2400">
                    <a:solidFill>
                      <a:srgbClr val="FFFFFF"/>
                    </a:solidFill>
                  </a:rPr>
                  <a:t>HTTP</a:t>
                </a:r>
              </a:p>
            </p:txBody>
          </p:sp>
        </p:grpSp>
        <p:grpSp>
          <p:nvGrpSpPr>
            <p:cNvPr id="371" name="Group 371"/>
            <p:cNvGrpSpPr/>
            <p:nvPr/>
          </p:nvGrpSpPr>
          <p:grpSpPr>
            <a:xfrm>
              <a:off x="202921" y="679401"/>
              <a:ext cx="1344762" cy="343872"/>
              <a:chOff x="0" y="0"/>
              <a:chExt cx="1344761" cy="343870"/>
            </a:xfrm>
          </p:grpSpPr>
          <p:sp>
            <p:nvSpPr>
              <p:cNvPr id="369" name="Shape 369"/>
              <p:cNvSpPr/>
              <p:nvPr/>
            </p:nvSpPr>
            <p:spPr>
              <a:xfrm>
                <a:off x="-1" y="8947"/>
                <a:ext cx="1344763" cy="325982"/>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defRPr sz="1600">
                    <a:solidFill>
                      <a:srgbClr val="4D4D4D"/>
                    </a:solidFill>
                  </a:defRPr>
                </a:pPr>
              </a:p>
            </p:txBody>
          </p:sp>
          <p:sp>
            <p:nvSpPr>
              <p:cNvPr id="370" name="Shape 370"/>
              <p:cNvSpPr/>
              <p:nvPr/>
            </p:nvSpPr>
            <p:spPr>
              <a:xfrm>
                <a:off x="-1" y="0"/>
                <a:ext cx="1344763"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REST Post</a:t>
                </a:r>
              </a:p>
            </p:txBody>
          </p:sp>
        </p:grpSp>
      </p:grpSp>
      <p:sp>
        <p:nvSpPr>
          <p:cNvPr id="373" name="Shape 373"/>
          <p:cNvSpPr/>
          <p:nvPr/>
        </p:nvSpPr>
        <p:spPr>
          <a:xfrm flipH="1">
            <a:off x="3984431" y="3523334"/>
            <a:ext cx="982" cy="509359"/>
          </a:xfrm>
          <a:prstGeom prst="line">
            <a:avLst/>
          </a:prstGeom>
          <a:ln w="12700">
            <a:solidFill>
              <a:srgbClr val="007CA2"/>
            </a:solidFill>
            <a:round/>
            <a:tailEnd type="stealth"/>
          </a:ln>
        </p:spPr>
        <p:txBody>
          <a:bodyPr lIns="0" tIns="0" rIns="0" bIns="0"/>
          <a:lstStyle/>
          <a:p>
            <a:pPr lvl="0" defTabSz="457200">
              <a:defRPr sz="1200">
                <a:latin typeface="+mj-lt"/>
                <a:ea typeface="+mj-ea"/>
                <a:cs typeface="+mj-cs"/>
                <a:sym typeface="Helvetica"/>
              </a:defRPr>
            </a:pPr>
          </a:p>
        </p:txBody>
      </p:sp>
      <p:grpSp>
        <p:nvGrpSpPr>
          <p:cNvPr id="376" name="Group 376"/>
          <p:cNvGrpSpPr/>
          <p:nvPr/>
        </p:nvGrpSpPr>
        <p:grpSpPr>
          <a:xfrm>
            <a:off x="19799" y="-9043"/>
            <a:ext cx="12163428" cy="1286314"/>
            <a:chOff x="0" y="0"/>
            <a:chExt cx="12163426" cy="1286313"/>
          </a:xfrm>
        </p:grpSpPr>
        <p:pic>
          <p:nvPicPr>
            <p:cNvPr id="374" name="image4.png"/>
            <p:cNvPicPr/>
            <p:nvPr/>
          </p:nvPicPr>
          <p:blipFill>
            <a:blip r:embed="rId3">
              <a:extLst/>
            </a:blip>
            <a:stretch>
              <a:fillRect/>
            </a:stretch>
          </p:blipFill>
          <p:spPr>
            <a:xfrm>
              <a:off x="-1" y="0"/>
              <a:ext cx="12163428" cy="1286314"/>
            </a:xfrm>
            <a:prstGeom prst="rect">
              <a:avLst/>
            </a:prstGeom>
            <a:ln w="12700" cap="flat">
              <a:noFill/>
              <a:miter lim="400000"/>
            </a:ln>
            <a:effectLst/>
          </p:spPr>
        </p:pic>
        <p:pic>
          <p:nvPicPr>
            <p:cNvPr id="375" name="image3.png"/>
            <p:cNvPicPr/>
            <p:nvPr/>
          </p:nvPicPr>
          <p:blipFill>
            <a:blip r:embed="rId4">
              <a:extLst/>
            </a:blip>
            <a:stretch>
              <a:fillRect/>
            </a:stretch>
          </p:blipFill>
          <p:spPr>
            <a:xfrm>
              <a:off x="338612" y="240703"/>
              <a:ext cx="1620840" cy="657228"/>
            </a:xfrm>
            <a:prstGeom prst="rect">
              <a:avLst/>
            </a:prstGeom>
            <a:ln w="12700" cap="flat">
              <a:noFill/>
              <a:miter lim="400000"/>
            </a:ln>
            <a:effectLst/>
          </p:spPr>
        </p:pic>
      </p:grpSp>
      <p:pic>
        <p:nvPicPr>
          <p:cNvPr id="377" name="image7.png"/>
          <p:cNvPicPr/>
          <p:nvPr/>
        </p:nvPicPr>
        <p:blipFill>
          <a:blip r:embed="rId5">
            <a:extLst/>
          </a:blip>
          <a:stretch>
            <a:fillRect/>
          </a:stretch>
        </p:blipFill>
        <p:spPr>
          <a:xfrm>
            <a:off x="8280828" y="17983"/>
            <a:ext cx="3694693" cy="1232262"/>
          </a:xfrm>
          <a:prstGeom prst="rect">
            <a:avLst/>
          </a:prstGeom>
          <a:ln w="12700">
            <a:miter lim="400000"/>
          </a:ln>
        </p:spPr>
      </p:pic>
      <p:grpSp>
        <p:nvGrpSpPr>
          <p:cNvPr id="386" name="Group 386"/>
          <p:cNvGrpSpPr/>
          <p:nvPr/>
        </p:nvGrpSpPr>
        <p:grpSpPr>
          <a:xfrm>
            <a:off x="6467559" y="2156672"/>
            <a:ext cx="2104405" cy="2023554"/>
            <a:chOff x="-1" y="-1"/>
            <a:chExt cx="2104403" cy="2023552"/>
          </a:xfrm>
        </p:grpSpPr>
        <p:grpSp>
          <p:nvGrpSpPr>
            <p:cNvPr id="382" name="Group 382"/>
            <p:cNvGrpSpPr/>
            <p:nvPr/>
          </p:nvGrpSpPr>
          <p:grpSpPr>
            <a:xfrm>
              <a:off x="-2" y="-2"/>
              <a:ext cx="2104405" cy="2023553"/>
              <a:chOff x="0" y="-1"/>
              <a:chExt cx="2104403" cy="2023552"/>
            </a:xfrm>
          </p:grpSpPr>
          <p:sp>
            <p:nvSpPr>
              <p:cNvPr id="378" name="Shape 378"/>
              <p:cNvSpPr/>
              <p:nvPr/>
            </p:nvSpPr>
            <p:spPr>
              <a:xfrm>
                <a:off x="-1" y="-2"/>
                <a:ext cx="2104404" cy="2023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1"/>
                    </a:move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close/>
                  </a:path>
                </a:pathLst>
              </a:custGeom>
              <a:gradFill flip="none" rotWithShape="1">
                <a:gsLst>
                  <a:gs pos="0">
                    <a:srgbClr val="A2E9FF"/>
                  </a:gs>
                  <a:gs pos="35000">
                    <a:srgbClr val="BDEFFF"/>
                  </a:gs>
                  <a:gs pos="100000">
                    <a:srgbClr val="E7FAFF"/>
                  </a:gs>
                </a:gsLst>
                <a:lin ang="16200000" scaled="0"/>
              </a:gra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79" name="Shape 379"/>
              <p:cNvSpPr/>
              <p:nvPr/>
            </p:nvSpPr>
            <p:spPr>
              <a:xfrm>
                <a:off x="1" y="-1"/>
                <a:ext cx="2104402" cy="200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tailEnd type="triangle" w="med" len="med"/>
              </a:ln>
              <a:effectLst/>
            </p:spPr>
            <p:txBody>
              <a:bodyPr wrap="square" lIns="0" tIns="0" rIns="0" bIns="0" numCol="1" anchor="t">
                <a:noAutofit/>
              </a:bodyPr>
              <a:lstStyle/>
              <a:p>
                <a:pPr lvl="0" algn="ctr">
                  <a:defRPr sz="2400">
                    <a:solidFill>
                      <a:srgbClr val="4D4D4D"/>
                    </a:solidFill>
                  </a:defRPr>
                </a:pPr>
              </a:p>
            </p:txBody>
          </p:sp>
          <p:sp>
            <p:nvSpPr>
              <p:cNvPr id="380" name="Shape 380"/>
              <p:cNvSpPr/>
              <p:nvPr/>
            </p:nvSpPr>
            <p:spPr>
              <a:xfrm>
                <a:off x="-1" y="-2"/>
                <a:ext cx="2104402" cy="2023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1"/>
                    </a:moveTo>
                    <a:cubicBezTo>
                      <a:pt x="21600" y="1662"/>
                      <a:pt x="16765" y="2142"/>
                      <a:pt x="10800" y="2142"/>
                    </a:cubicBezTo>
                    <a:cubicBezTo>
                      <a:pt x="4835" y="2142"/>
                      <a:pt x="0" y="1662"/>
                      <a:pt x="0" y="1071"/>
                    </a:cubicBezTo>
                    <a:cubicBezTo>
                      <a:pt x="0" y="479"/>
                      <a:pt x="4835" y="0"/>
                      <a:pt x="10800" y="0"/>
                    </a:cubicBezTo>
                    <a:cubicBezTo>
                      <a:pt x="16765" y="0"/>
                      <a:pt x="21600" y="479"/>
                      <a:pt x="21600" y="1071"/>
                    </a:cubicBezTo>
                    <a:lnTo>
                      <a:pt x="21600" y="20529"/>
                    </a:lnTo>
                    <a:cubicBezTo>
                      <a:pt x="21600" y="21121"/>
                      <a:pt x="16765" y="21600"/>
                      <a:pt x="10800" y="21600"/>
                    </a:cubicBezTo>
                    <a:cubicBezTo>
                      <a:pt x="4835" y="21600"/>
                      <a:pt x="0" y="21121"/>
                      <a:pt x="0" y="20529"/>
                    </a:cubicBezTo>
                    <a:lnTo>
                      <a:pt x="0" y="1071"/>
                    </a:lnTo>
                  </a:path>
                </a:pathLst>
              </a:custGeom>
              <a:noFill/>
              <a:ln w="12700" cap="flat">
                <a:solidFill>
                  <a:srgbClr val="1F7AA2"/>
                </a:solidFill>
                <a:prstDash val="solid"/>
                <a:round/>
                <a:tailEnd type="triangle" w="med" len="med"/>
              </a:ln>
              <a:effectLst/>
            </p:spPr>
            <p:txBody>
              <a:bodyPr wrap="square" lIns="0" tIns="0" rIns="0" bIns="0" numCol="1" anchor="t">
                <a:noAutofit/>
              </a:bodyPr>
              <a:lstStyle/>
              <a:p>
                <a:pPr lvl="0" algn="ctr">
                  <a:defRPr sz="2400">
                    <a:solidFill>
                      <a:srgbClr val="4D4D4D"/>
                    </a:solidFill>
                  </a:defRPr>
                </a:pPr>
              </a:p>
            </p:txBody>
          </p:sp>
          <p:sp>
            <p:nvSpPr>
              <p:cNvPr id="381" name="Shape 381"/>
              <p:cNvSpPr/>
              <p:nvPr/>
            </p:nvSpPr>
            <p:spPr>
              <a:xfrm>
                <a:off x="0" y="200654"/>
                <a:ext cx="2104402" cy="38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a:solidFill>
                      <a:srgbClr val="4D4D4D"/>
                    </a:solidFill>
                  </a:defRPr>
                </a:lvl1pPr>
              </a:lstStyle>
              <a:p>
                <a:pPr lvl="0">
                  <a:defRPr>
                    <a:solidFill>
                      <a:srgbClr val="000000"/>
                    </a:solidFill>
                  </a:defRPr>
                </a:pPr>
                <a:r>
                  <a:rPr>
                    <a:solidFill>
                      <a:srgbClr val="4D4D4D"/>
                    </a:solidFill>
                  </a:rPr>
                  <a:t>Postgresql</a:t>
                </a:r>
              </a:p>
            </p:txBody>
          </p:sp>
        </p:grpSp>
        <p:grpSp>
          <p:nvGrpSpPr>
            <p:cNvPr id="385" name="Group 385"/>
            <p:cNvGrpSpPr/>
            <p:nvPr/>
          </p:nvGrpSpPr>
          <p:grpSpPr>
            <a:xfrm>
              <a:off x="171493" y="1458767"/>
              <a:ext cx="1761415" cy="365966"/>
              <a:chOff x="0" y="-1"/>
              <a:chExt cx="1761413" cy="365965"/>
            </a:xfrm>
          </p:grpSpPr>
          <p:sp>
            <p:nvSpPr>
              <p:cNvPr id="383" name="Shape 383"/>
              <p:cNvSpPr/>
              <p:nvPr/>
            </p:nvSpPr>
            <p:spPr>
              <a:xfrm>
                <a:off x="0" y="-2"/>
                <a:ext cx="1761415" cy="36596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p>
            </p:txBody>
          </p:sp>
          <p:sp>
            <p:nvSpPr>
              <p:cNvPr id="384" name="Shape 384"/>
              <p:cNvSpPr/>
              <p:nvPr/>
            </p:nvSpPr>
            <p:spPr>
              <a:xfrm>
                <a:off x="0" y="11045"/>
                <a:ext cx="17614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SQL</a:t>
                </a:r>
              </a:p>
            </p:txBody>
          </p:sp>
        </p:grpSp>
      </p:grpSp>
      <p:grpSp>
        <p:nvGrpSpPr>
          <p:cNvPr id="389" name="Group 389"/>
          <p:cNvGrpSpPr/>
          <p:nvPr/>
        </p:nvGrpSpPr>
        <p:grpSpPr>
          <a:xfrm>
            <a:off x="6639055" y="3103361"/>
            <a:ext cx="1761415" cy="365967"/>
            <a:chOff x="0" y="0"/>
            <a:chExt cx="1761413" cy="365966"/>
          </a:xfrm>
        </p:grpSpPr>
        <p:sp>
          <p:nvSpPr>
            <p:cNvPr id="387" name="Shape 387"/>
            <p:cNvSpPr/>
            <p:nvPr/>
          </p:nvSpPr>
          <p:spPr>
            <a:xfrm>
              <a:off x="0" y="-1"/>
              <a:ext cx="1761415" cy="365967"/>
            </a:xfrm>
            <a:prstGeom prst="rect">
              <a:avLst/>
            </a:prstGeom>
            <a:gradFill flip="none" rotWithShape="1">
              <a:gsLst>
                <a:gs pos="0">
                  <a:srgbClr val="BBBBBB"/>
                </a:gs>
                <a:gs pos="35000">
                  <a:srgbClr val="CFCFCF"/>
                </a:gs>
                <a:gs pos="100000">
                  <a:srgbClr val="EEEEEE"/>
                </a:gs>
              </a:gsLst>
              <a:lin ang="16200000" scaled="0"/>
            </a:gradFill>
            <a:ln w="12700" cap="flat">
              <a:solidFill>
                <a:srgbClr val="007CA2"/>
              </a:solidFill>
              <a:prstDash val="solid"/>
              <a:round/>
              <a:tailEnd type="triangle" w="med" len="med"/>
            </a:ln>
            <a:effectLst/>
          </p:spPr>
          <p:txBody>
            <a:bodyPr wrap="square" lIns="0" tIns="0" rIns="0" bIns="0" numCol="1" anchor="ctr">
              <a:noAutofit/>
            </a:bodyPr>
            <a:lstStyle/>
            <a:p>
              <a:pPr lvl="0" algn="ctr">
                <a:defRPr sz="1600">
                  <a:solidFill>
                    <a:srgbClr val="4D4D4D"/>
                  </a:solidFill>
                </a:defRPr>
              </a:pPr>
            </a:p>
          </p:txBody>
        </p:sp>
        <p:sp>
          <p:nvSpPr>
            <p:cNvPr id="388" name="Shape 388"/>
            <p:cNvSpPr/>
            <p:nvPr/>
          </p:nvSpPr>
          <p:spPr>
            <a:xfrm>
              <a:off x="0" y="11045"/>
              <a:ext cx="1761415" cy="343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ctr">
              <a:spAutoFit/>
            </a:bodyPr>
            <a:lstStyle>
              <a:lvl1pPr algn="ctr">
                <a:defRPr sz="1600">
                  <a:solidFill>
                    <a:srgbClr val="4D4D4D"/>
                  </a:solidFill>
                </a:defRPr>
              </a:lvl1pPr>
            </a:lstStyle>
            <a:p>
              <a:pPr lvl="0">
                <a:defRPr sz="1800">
                  <a:solidFill>
                    <a:srgbClr val="000000"/>
                  </a:solidFill>
                </a:defRPr>
              </a:pPr>
              <a:r>
                <a:rPr sz="1600">
                  <a:solidFill>
                    <a:srgbClr val="4D4D4D"/>
                  </a:solidFill>
                </a:rPr>
                <a:t>JSN</a:t>
              </a:r>
            </a:p>
          </p:txBody>
        </p:sp>
      </p:gr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5" name="Group 395"/>
          <p:cNvGrpSpPr/>
          <p:nvPr/>
        </p:nvGrpSpPr>
        <p:grpSpPr>
          <a:xfrm>
            <a:off x="42870" y="2329705"/>
            <a:ext cx="9733880" cy="756840"/>
            <a:chOff x="0" y="0"/>
            <a:chExt cx="9733878" cy="756839"/>
          </a:xfrm>
        </p:grpSpPr>
        <p:sp>
          <p:nvSpPr>
            <p:cNvPr id="393" name="Shape 393"/>
            <p:cNvSpPr/>
            <p:nvPr/>
          </p:nvSpPr>
          <p:spPr>
            <a:xfrm flipV="1">
              <a:off x="340402" y="739863"/>
              <a:ext cx="9393477" cy="16977"/>
            </a:xfrm>
            <a:prstGeom prst="line">
              <a:avLst/>
            </a:prstGeom>
            <a:noFill/>
            <a:ln w="76200" cap="flat">
              <a:solidFill>
                <a:srgbClr val="33928A"/>
              </a:solidFill>
              <a:prstDash val="sysDash"/>
              <a:bevel/>
              <a:headEnd type="oval"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p>
          </p:txBody>
        </p:sp>
        <p:sp>
          <p:nvSpPr>
            <p:cNvPr id="394" name="Shape 394"/>
            <p:cNvSpPr/>
            <p:nvPr/>
          </p:nvSpPr>
          <p:spPr>
            <a:xfrm>
              <a:off x="0" y="0"/>
              <a:ext cx="4238689" cy="38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defRPr b="1"/>
              </a:lvl1pPr>
            </a:lstStyle>
            <a:p>
              <a:pPr lvl="0">
                <a:defRPr b="0"/>
              </a:pPr>
              <a:r>
                <a:rPr b="1"/>
                <a:t>Message Queue</a:t>
              </a:r>
            </a:p>
          </p:txBody>
        </p:sp>
      </p:grpSp>
      <p:sp>
        <p:nvSpPr>
          <p:cNvPr id="396" name="Shape 396"/>
          <p:cNvSpPr/>
          <p:nvPr/>
        </p:nvSpPr>
        <p:spPr>
          <a:xfrm>
            <a:off x="1989645" y="3321744"/>
            <a:ext cx="693505" cy="381141"/>
          </a:xfrm>
          <a:prstGeom prst="rect">
            <a:avLst/>
          </a:prstGeom>
          <a:ln w="12700">
            <a:miter lim="400000"/>
          </a:ln>
          <a:extLst>
            <a:ext uri="{C572A759-6A51-4108-AA02-DFA0A04FC94B}">
              <ma14:wrappingTextBoxFlag xmlns:ma14="http://schemas.microsoft.com/office/mac/drawingml/2011/main" val="1"/>
            </a:ext>
          </a:extLst>
        </p:spPr>
        <p:txBody>
          <a:bodyPr wrap="none" lIns="60958" tIns="60958" rIns="60958" bIns="60958">
            <a:spAutoFit/>
          </a:bodyPr>
          <a:lstStyle>
            <a:lvl1pPr>
              <a:defRPr b="1"/>
            </a:lvl1pPr>
          </a:lstStyle>
          <a:p>
            <a:pPr lvl="0">
              <a:defRPr b="0"/>
            </a:pPr>
            <a:r>
              <a:rPr b="1"/>
              <a:t>Filter</a:t>
            </a:r>
          </a:p>
        </p:txBody>
      </p:sp>
      <p:sp>
        <p:nvSpPr>
          <p:cNvPr id="397" name="Shape 397"/>
          <p:cNvSpPr/>
          <p:nvPr>
            <p:ph type="title"/>
          </p:nvPr>
        </p:nvSpPr>
        <p:spPr>
          <a:xfrm>
            <a:off x="2636104" y="1050397"/>
            <a:ext cx="10515601" cy="1595441"/>
          </a:xfrm>
          <a:prstGeom prst="rect">
            <a:avLst/>
          </a:prstGeom>
        </p:spPr>
        <p:txBody>
          <a:bodyPr/>
          <a:lstStyle/>
          <a:p>
            <a:pPr lvl="0">
              <a:defRPr sz="1800"/>
            </a:pPr>
            <a:r>
              <a:rPr sz="4400"/>
              <a:t>Big Data Workflow</a:t>
            </a:r>
          </a:p>
        </p:txBody>
      </p:sp>
      <p:sp>
        <p:nvSpPr>
          <p:cNvPr id="398" name="Shape 398"/>
          <p:cNvSpPr/>
          <p:nvPr/>
        </p:nvSpPr>
        <p:spPr>
          <a:xfrm>
            <a:off x="2411981" y="2829336"/>
            <a:ext cx="156782" cy="156783"/>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28A"/>
          </a:solidFill>
          <a:ln w="12700">
            <a:solidFill>
              <a:srgbClr val="008881"/>
            </a:solidFill>
            <a:tailEnd type="triangle"/>
          </a:ln>
        </p:spPr>
        <p:txBody>
          <a:bodyPr lIns="0" tIns="0" rIns="0" bIns="0" anchor="ctr"/>
          <a:lstStyle/>
          <a:p>
            <a:pPr lvl="0" algn="ctr">
              <a:defRPr>
                <a:solidFill>
                  <a:srgbClr val="FFFFFF"/>
                </a:solidFill>
              </a:defRPr>
            </a:pPr>
          </a:p>
        </p:txBody>
      </p:sp>
      <p:grpSp>
        <p:nvGrpSpPr>
          <p:cNvPr id="401" name="Group 401"/>
          <p:cNvGrpSpPr/>
          <p:nvPr/>
        </p:nvGrpSpPr>
        <p:grpSpPr>
          <a:xfrm>
            <a:off x="9930747" y="4243062"/>
            <a:ext cx="2057973" cy="975939"/>
            <a:chOff x="-1" y="-1"/>
            <a:chExt cx="2057972" cy="975938"/>
          </a:xfrm>
        </p:grpSpPr>
        <p:sp>
          <p:nvSpPr>
            <p:cNvPr id="399" name="Shape 399"/>
            <p:cNvSpPr/>
            <p:nvPr/>
          </p:nvSpPr>
          <p:spPr>
            <a:xfrm>
              <a:off x="-2" y="-2"/>
              <a:ext cx="2057973" cy="975939"/>
            </a:xfrm>
            <a:prstGeom prst="rect">
              <a:avLst/>
            </a:prstGeom>
            <a:gradFill flip="none" rotWithShape="1">
              <a:gsLst>
                <a:gs pos="0">
                  <a:srgbClr val="9FE9FF"/>
                </a:gs>
                <a:gs pos="35000">
                  <a:srgbClr val="BBEFFF"/>
                </a:gs>
                <a:gs pos="100000">
                  <a:srgbClr val="E5F9FF"/>
                </a:gs>
              </a:gsLst>
              <a:lin ang="16200000" scaled="0"/>
            </a:gradFill>
            <a:ln w="12700" cap="flat">
              <a:solidFill>
                <a:srgbClr val="39A5BB"/>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0" tIns="0" rIns="0" bIns="0" numCol="1" anchor="t">
              <a:noAutofit/>
            </a:bodyPr>
            <a:lstStyle/>
            <a:p>
              <a:pPr lvl="0" algn="ctr">
                <a:defRPr b="1">
                  <a:solidFill>
                    <a:srgbClr val="4D4D4D"/>
                  </a:solidFill>
                </a:defRPr>
              </a:pPr>
            </a:p>
          </p:txBody>
        </p:sp>
        <p:sp>
          <p:nvSpPr>
            <p:cNvPr id="400" name="Shape 400"/>
            <p:cNvSpPr/>
            <p:nvPr/>
          </p:nvSpPr>
          <p:spPr>
            <a:xfrm>
              <a:off x="-2" y="-2"/>
              <a:ext cx="2057973" cy="38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b="1">
                  <a:solidFill>
                    <a:srgbClr val="4D4D4D"/>
                  </a:solidFill>
                </a:defRPr>
              </a:lvl1pPr>
            </a:lstStyle>
            <a:p>
              <a:pPr lvl="0">
                <a:defRPr b="0">
                  <a:solidFill>
                    <a:srgbClr val="000000"/>
                  </a:solidFill>
                </a:defRPr>
              </a:pPr>
              <a:r>
                <a:rPr b="1">
                  <a:solidFill>
                    <a:srgbClr val="4D4D4D"/>
                  </a:solidFill>
                </a:rPr>
                <a:t>HDFS</a:t>
              </a:r>
            </a:p>
          </p:txBody>
        </p:sp>
      </p:grpSp>
      <p:grpSp>
        <p:nvGrpSpPr>
          <p:cNvPr id="405" name="Group 405"/>
          <p:cNvGrpSpPr/>
          <p:nvPr/>
        </p:nvGrpSpPr>
        <p:grpSpPr>
          <a:xfrm>
            <a:off x="4708883" y="3135820"/>
            <a:ext cx="5098784" cy="1228569"/>
            <a:chOff x="0" y="0"/>
            <a:chExt cx="5098782" cy="1228568"/>
          </a:xfrm>
        </p:grpSpPr>
        <p:sp>
          <p:nvSpPr>
            <p:cNvPr id="402" name="Shape 402"/>
            <p:cNvSpPr/>
            <p:nvPr/>
          </p:nvSpPr>
          <p:spPr>
            <a:xfrm>
              <a:off x="0" y="0"/>
              <a:ext cx="5098784" cy="1135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0" y="0"/>
                  </a:lnTo>
                  <a:lnTo>
                    <a:pt x="30" y="21600"/>
                  </a:lnTo>
                  <a:lnTo>
                    <a:pt x="21600" y="21600"/>
                  </a:lnTo>
                </a:path>
              </a:pathLst>
            </a:custGeom>
            <a:noFill/>
            <a:ln w="76200" cap="flat">
              <a:solidFill>
                <a:srgbClr val="4D4D4D"/>
              </a:solidFill>
              <a:prstDash val="sysDash"/>
              <a:bevel/>
              <a:headEnd type="oval" w="med" len="med"/>
              <a:tailEnd type="triangle" w="med" len="med"/>
            </a:ln>
            <a:effectLst/>
          </p:spPr>
          <p:txBody>
            <a:bodyPr wrap="square" lIns="0" tIns="0" rIns="0" bIns="0" numCol="1" anchor="ctr">
              <a:noAutofit/>
            </a:bodyPr>
            <a:lstStyle/>
            <a:p>
              <a:pPr lvl="0">
                <a:defRPr>
                  <a:solidFill>
                    <a:srgbClr val="4D4D4D"/>
                  </a:solidFill>
                </a:defRPr>
              </a:pPr>
            </a:p>
          </p:txBody>
        </p:sp>
        <p:sp>
          <p:nvSpPr>
            <p:cNvPr id="403" name="Shape 403"/>
            <p:cNvSpPr/>
            <p:nvPr/>
          </p:nvSpPr>
          <p:spPr>
            <a:xfrm>
              <a:off x="120343" y="522746"/>
              <a:ext cx="753063" cy="381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defRPr b="1"/>
              </a:lvl1pPr>
            </a:lstStyle>
            <a:p>
              <a:pPr lvl="0">
                <a:defRPr b="0"/>
              </a:pPr>
              <a:r>
                <a:rPr b="1"/>
                <a:t>Tap</a:t>
              </a:r>
            </a:p>
          </p:txBody>
        </p:sp>
        <p:sp>
          <p:nvSpPr>
            <p:cNvPr id="404" name="Shape 404"/>
            <p:cNvSpPr/>
            <p:nvPr/>
          </p:nvSpPr>
          <p:spPr>
            <a:xfrm>
              <a:off x="1814143" y="1097711"/>
              <a:ext cx="130859" cy="130858"/>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28A"/>
            </a:solidFill>
            <a:ln w="12700" cap="flat">
              <a:solidFill>
                <a:srgbClr val="008881"/>
              </a:solidFill>
              <a:prstDash val="solid"/>
              <a:bevel/>
              <a:tailEnd type="triangle" w="med" len="med"/>
            </a:ln>
            <a:effectLst/>
          </p:spPr>
          <p:txBody>
            <a:bodyPr wrap="square" lIns="0" tIns="0" rIns="0" bIns="0" numCol="1" anchor="ctr">
              <a:noAutofit/>
            </a:bodyPr>
            <a:lstStyle/>
            <a:p>
              <a:pPr lvl="0" algn="ctr">
                <a:defRPr>
                  <a:solidFill>
                    <a:srgbClr val="FFFFFF"/>
                  </a:solidFill>
                </a:defRPr>
              </a:pPr>
            </a:p>
          </p:txBody>
        </p:sp>
      </p:grpSp>
      <p:sp>
        <p:nvSpPr>
          <p:cNvPr id="406" name="Shape 406"/>
          <p:cNvSpPr/>
          <p:nvPr/>
        </p:nvSpPr>
        <p:spPr>
          <a:xfrm>
            <a:off x="3897021" y="2832640"/>
            <a:ext cx="156782" cy="156782"/>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28A"/>
          </a:solidFill>
          <a:ln w="12700">
            <a:solidFill>
              <a:srgbClr val="008881"/>
            </a:solidFill>
            <a:tailEnd type="triangle"/>
          </a:ln>
        </p:spPr>
        <p:txBody>
          <a:bodyPr lIns="0" tIns="0" rIns="0" bIns="0" anchor="ctr"/>
          <a:lstStyle/>
          <a:p>
            <a:pPr lvl="0" algn="ctr">
              <a:defRPr>
                <a:solidFill>
                  <a:srgbClr val="FFFFFF"/>
                </a:solidFill>
              </a:defRPr>
            </a:pPr>
          </a:p>
        </p:txBody>
      </p:sp>
      <p:sp>
        <p:nvSpPr>
          <p:cNvPr id="407" name="Shape 407"/>
          <p:cNvSpPr/>
          <p:nvPr/>
        </p:nvSpPr>
        <p:spPr>
          <a:xfrm>
            <a:off x="7287133" y="2812434"/>
            <a:ext cx="156782" cy="156782"/>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28A"/>
          </a:solidFill>
          <a:ln w="12700">
            <a:solidFill>
              <a:srgbClr val="008881"/>
            </a:solidFill>
            <a:tailEnd type="triangle"/>
          </a:ln>
        </p:spPr>
        <p:txBody>
          <a:bodyPr lIns="0" tIns="0" rIns="0" bIns="0" anchor="ctr"/>
          <a:lstStyle/>
          <a:p>
            <a:pPr lvl="0" algn="ctr">
              <a:defRPr>
                <a:solidFill>
                  <a:srgbClr val="FFFFFF"/>
                </a:solidFill>
              </a:defRPr>
            </a:pPr>
          </a:p>
        </p:txBody>
      </p:sp>
      <p:grpSp>
        <p:nvGrpSpPr>
          <p:cNvPr id="410" name="Group 410"/>
          <p:cNvGrpSpPr/>
          <p:nvPr/>
        </p:nvGrpSpPr>
        <p:grpSpPr>
          <a:xfrm>
            <a:off x="9930747" y="3059893"/>
            <a:ext cx="2057973" cy="975939"/>
            <a:chOff x="-1" y="-1"/>
            <a:chExt cx="2057972" cy="975938"/>
          </a:xfrm>
        </p:grpSpPr>
        <p:sp>
          <p:nvSpPr>
            <p:cNvPr id="408" name="Shape 408"/>
            <p:cNvSpPr/>
            <p:nvPr/>
          </p:nvSpPr>
          <p:spPr>
            <a:xfrm>
              <a:off x="-2" y="-2"/>
              <a:ext cx="2057973" cy="975939"/>
            </a:xfrm>
            <a:prstGeom prst="rect">
              <a:avLst/>
            </a:prstGeom>
            <a:gradFill flip="none" rotWithShape="1">
              <a:gsLst>
                <a:gs pos="0">
                  <a:srgbClr val="9FE9FF"/>
                </a:gs>
                <a:gs pos="35000">
                  <a:srgbClr val="BBEFFF"/>
                </a:gs>
                <a:gs pos="100000">
                  <a:srgbClr val="E5F9FF"/>
                </a:gs>
              </a:gsLst>
              <a:lin ang="16200000" scaled="0"/>
            </a:gradFill>
            <a:ln w="12700" cap="flat">
              <a:solidFill>
                <a:srgbClr val="39A5BB"/>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0" tIns="0" rIns="0" bIns="0" numCol="1" anchor="t">
              <a:noAutofit/>
            </a:bodyPr>
            <a:lstStyle/>
            <a:p>
              <a:pPr lvl="0" algn="ctr">
                <a:defRPr b="1">
                  <a:solidFill>
                    <a:srgbClr val="4D4D4D"/>
                  </a:solidFill>
                </a:defRPr>
              </a:pPr>
            </a:p>
          </p:txBody>
        </p:sp>
        <p:sp>
          <p:nvSpPr>
            <p:cNvPr id="409" name="Shape 409"/>
            <p:cNvSpPr/>
            <p:nvPr/>
          </p:nvSpPr>
          <p:spPr>
            <a:xfrm>
              <a:off x="-2" y="-2"/>
              <a:ext cx="2057973" cy="38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b="1">
                  <a:solidFill>
                    <a:srgbClr val="4D4D4D"/>
                  </a:solidFill>
                </a:defRPr>
              </a:lvl1pPr>
            </a:lstStyle>
            <a:p>
              <a:pPr lvl="0">
                <a:defRPr b="0">
                  <a:solidFill>
                    <a:srgbClr val="000000"/>
                  </a:solidFill>
                </a:defRPr>
              </a:pPr>
              <a:r>
                <a:rPr b="1">
                  <a:solidFill>
                    <a:srgbClr val="4D4D4D"/>
                  </a:solidFill>
                </a:rPr>
                <a:t>Redis</a:t>
              </a:r>
            </a:p>
          </p:txBody>
        </p:sp>
      </p:grpSp>
      <p:grpSp>
        <p:nvGrpSpPr>
          <p:cNvPr id="413" name="Group 413"/>
          <p:cNvGrpSpPr/>
          <p:nvPr/>
        </p:nvGrpSpPr>
        <p:grpSpPr>
          <a:xfrm>
            <a:off x="9930747" y="1876928"/>
            <a:ext cx="2057973" cy="975939"/>
            <a:chOff x="-1" y="-1"/>
            <a:chExt cx="2057972" cy="975938"/>
          </a:xfrm>
        </p:grpSpPr>
        <p:sp>
          <p:nvSpPr>
            <p:cNvPr id="411" name="Shape 411"/>
            <p:cNvSpPr/>
            <p:nvPr/>
          </p:nvSpPr>
          <p:spPr>
            <a:xfrm>
              <a:off x="-2" y="-2"/>
              <a:ext cx="2057973" cy="975939"/>
            </a:xfrm>
            <a:prstGeom prst="rect">
              <a:avLst/>
            </a:prstGeom>
            <a:gradFill flip="none" rotWithShape="1">
              <a:gsLst>
                <a:gs pos="0">
                  <a:srgbClr val="9FE9FF"/>
                </a:gs>
                <a:gs pos="35000">
                  <a:srgbClr val="BBEFFF"/>
                </a:gs>
                <a:gs pos="100000">
                  <a:srgbClr val="E5F9FF"/>
                </a:gs>
              </a:gsLst>
              <a:lin ang="16200000" scaled="0"/>
            </a:gradFill>
            <a:ln w="12700" cap="flat">
              <a:solidFill>
                <a:srgbClr val="39A5BB"/>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0" tIns="0" rIns="0" bIns="0" numCol="1" anchor="t">
              <a:noAutofit/>
            </a:bodyPr>
            <a:lstStyle/>
            <a:p>
              <a:pPr lvl="0" algn="ctr" defTabSz="1219200">
                <a:defRPr b="1">
                  <a:solidFill>
                    <a:srgbClr val="4D4D4D"/>
                  </a:solidFill>
                </a:defRPr>
              </a:pPr>
            </a:p>
          </p:txBody>
        </p:sp>
        <p:sp>
          <p:nvSpPr>
            <p:cNvPr id="412" name="Shape 412"/>
            <p:cNvSpPr/>
            <p:nvPr/>
          </p:nvSpPr>
          <p:spPr>
            <a:xfrm>
              <a:off x="-2" y="-2"/>
              <a:ext cx="2057973" cy="38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b="1">
                  <a:solidFill>
                    <a:srgbClr val="4D4D4D"/>
                  </a:solidFill>
                </a:defRPr>
              </a:lvl1pPr>
            </a:lstStyle>
            <a:p>
              <a:pPr lvl="0">
                <a:defRPr b="0">
                  <a:solidFill>
                    <a:srgbClr val="000000"/>
                  </a:solidFill>
                </a:defRPr>
              </a:pPr>
              <a:r>
                <a:rPr b="1">
                  <a:solidFill>
                    <a:srgbClr val="4D4D4D"/>
                  </a:solidFill>
                </a:rPr>
                <a:t>MongoDB</a:t>
              </a:r>
            </a:p>
          </p:txBody>
        </p:sp>
      </p:grpSp>
      <p:grpSp>
        <p:nvGrpSpPr>
          <p:cNvPr id="416" name="Group 416"/>
          <p:cNvGrpSpPr/>
          <p:nvPr/>
        </p:nvGrpSpPr>
        <p:grpSpPr>
          <a:xfrm>
            <a:off x="9930747" y="5425820"/>
            <a:ext cx="2057973" cy="975938"/>
            <a:chOff x="-1" y="-1"/>
            <a:chExt cx="2057972" cy="975937"/>
          </a:xfrm>
        </p:grpSpPr>
        <p:sp>
          <p:nvSpPr>
            <p:cNvPr id="414" name="Shape 414"/>
            <p:cNvSpPr/>
            <p:nvPr/>
          </p:nvSpPr>
          <p:spPr>
            <a:xfrm>
              <a:off x="-2" y="-2"/>
              <a:ext cx="2057973" cy="975939"/>
            </a:xfrm>
            <a:prstGeom prst="rect">
              <a:avLst/>
            </a:prstGeom>
            <a:gradFill flip="none" rotWithShape="1">
              <a:gsLst>
                <a:gs pos="0">
                  <a:srgbClr val="9FE9FF"/>
                </a:gs>
                <a:gs pos="35000">
                  <a:srgbClr val="BBEFFF"/>
                </a:gs>
                <a:gs pos="100000">
                  <a:srgbClr val="E5F9FF"/>
                </a:gs>
              </a:gsLst>
              <a:lin ang="16200000" scaled="0"/>
            </a:gradFill>
            <a:ln w="12700" cap="flat">
              <a:solidFill>
                <a:srgbClr val="39A5BB"/>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0" tIns="0" rIns="0" bIns="0" numCol="1" anchor="t">
              <a:noAutofit/>
            </a:bodyPr>
            <a:lstStyle/>
            <a:p>
              <a:pPr lvl="0" algn="ctr" defTabSz="1219200">
                <a:defRPr b="1">
                  <a:solidFill>
                    <a:srgbClr val="4D4D4D"/>
                  </a:solidFill>
                </a:defRPr>
              </a:pPr>
            </a:p>
          </p:txBody>
        </p:sp>
        <p:sp>
          <p:nvSpPr>
            <p:cNvPr id="415" name="Shape 415"/>
            <p:cNvSpPr/>
            <p:nvPr/>
          </p:nvSpPr>
          <p:spPr>
            <a:xfrm>
              <a:off x="-2" y="-2"/>
              <a:ext cx="2057973" cy="38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8" tIns="60958" rIns="60958" bIns="60958" numCol="1" anchor="t">
              <a:spAutoFit/>
            </a:bodyPr>
            <a:lstStyle>
              <a:lvl1pPr algn="ctr">
                <a:defRPr b="1">
                  <a:solidFill>
                    <a:srgbClr val="4D4D4D"/>
                  </a:solidFill>
                </a:defRPr>
              </a:lvl1pPr>
            </a:lstStyle>
            <a:p>
              <a:pPr lvl="0">
                <a:defRPr b="0">
                  <a:solidFill>
                    <a:srgbClr val="000000"/>
                  </a:solidFill>
                </a:defRPr>
              </a:pPr>
              <a:r>
                <a:rPr b="1">
                  <a:solidFill>
                    <a:srgbClr val="4D4D4D"/>
                  </a:solidFill>
                </a:rPr>
                <a:t>Postgresql</a:t>
              </a:r>
            </a:p>
          </p:txBody>
        </p:sp>
      </p:grpSp>
      <p:grpSp>
        <p:nvGrpSpPr>
          <p:cNvPr id="419" name="Group 419"/>
          <p:cNvGrpSpPr/>
          <p:nvPr/>
        </p:nvGrpSpPr>
        <p:grpSpPr>
          <a:xfrm>
            <a:off x="19799" y="-9043"/>
            <a:ext cx="12163428" cy="1286314"/>
            <a:chOff x="0" y="0"/>
            <a:chExt cx="12163426" cy="1286313"/>
          </a:xfrm>
        </p:grpSpPr>
        <p:pic>
          <p:nvPicPr>
            <p:cNvPr id="417" name="image4.png"/>
            <p:cNvPicPr/>
            <p:nvPr/>
          </p:nvPicPr>
          <p:blipFill>
            <a:blip r:embed="rId2">
              <a:extLst/>
            </a:blip>
            <a:stretch>
              <a:fillRect/>
            </a:stretch>
          </p:blipFill>
          <p:spPr>
            <a:xfrm>
              <a:off x="-1" y="0"/>
              <a:ext cx="12163428" cy="1286314"/>
            </a:xfrm>
            <a:prstGeom prst="rect">
              <a:avLst/>
            </a:prstGeom>
            <a:ln w="12700" cap="flat">
              <a:noFill/>
              <a:miter lim="400000"/>
            </a:ln>
            <a:effectLst/>
          </p:spPr>
        </p:pic>
        <p:pic>
          <p:nvPicPr>
            <p:cNvPr id="418" name="image3.png"/>
            <p:cNvPicPr/>
            <p:nvPr/>
          </p:nvPicPr>
          <p:blipFill>
            <a:blip r:embed="rId3">
              <a:extLst/>
            </a:blip>
            <a:stretch>
              <a:fillRect/>
            </a:stretch>
          </p:blipFill>
          <p:spPr>
            <a:xfrm>
              <a:off x="338612" y="240703"/>
              <a:ext cx="1620840" cy="657228"/>
            </a:xfrm>
            <a:prstGeom prst="rect">
              <a:avLst/>
            </a:prstGeom>
            <a:ln w="12700" cap="flat">
              <a:noFill/>
              <a:miter lim="400000"/>
            </a:ln>
            <a:effectLst/>
          </p:spPr>
        </p:pic>
      </p:grpSp>
      <p:pic>
        <p:nvPicPr>
          <p:cNvPr id="420" name="image7.png"/>
          <p:cNvPicPr/>
          <p:nvPr/>
        </p:nvPicPr>
        <p:blipFill>
          <a:blip r:embed="rId4">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95"/>
                                        </p:tgtEl>
                                        <p:attrNameLst>
                                          <p:attrName>style.visibility</p:attrName>
                                        </p:attrNameLst>
                                      </p:cBhvr>
                                      <p:to>
                                        <p:strVal val="visible"/>
                                      </p:to>
                                    </p:set>
                                    <p:animEffect filter="fade" transition="in">
                                      <p:cBhvr>
                                        <p:cTn id="7" dur="500"/>
                                        <p:tgtEl>
                                          <p:spTgt spid="395"/>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2" fill="hold">
                                  <p:stCondLst>
                                    <p:cond delay="0"/>
                                  </p:stCondLst>
                                  <p:iterate type="el" backwards="0">
                                    <p:tmAbs val="0"/>
                                  </p:iterate>
                                  <p:childTnLst>
                                    <p:set>
                                      <p:cBhvr>
                                        <p:cTn id="11" fill="hold"/>
                                        <p:tgtEl>
                                          <p:spTgt spid="398"/>
                                        </p:tgtEl>
                                        <p:attrNameLst>
                                          <p:attrName>style.visibility</p:attrName>
                                        </p:attrNameLst>
                                      </p:cBhvr>
                                      <p:to>
                                        <p:strVal val="visible"/>
                                      </p:to>
                                    </p:set>
                                    <p:animEffect filter="fade" transition="in">
                                      <p:cBhvr>
                                        <p:cTn id="12" dur="500"/>
                                        <p:tgtEl>
                                          <p:spTgt spid="398"/>
                                        </p:tgtEl>
                                      </p:cBhvr>
                                    </p:animEffect>
                                  </p:childTnLst>
                                </p:cTn>
                              </p:par>
                            </p:childTnLst>
                          </p:cTn>
                        </p:par>
                        <p:par>
                          <p:cTn id="13" fill="hold">
                            <p:stCondLst>
                              <p:cond delay="500"/>
                            </p:stCondLst>
                            <p:childTnLst>
                              <p:par>
                                <p:cTn id="14" nodeType="afterEffect" presetClass="entr" presetSubtype="0" presetID="10" grpId="3" fill="hold">
                                  <p:stCondLst>
                                    <p:cond delay="0"/>
                                  </p:stCondLst>
                                  <p:iterate type="el" backwards="0">
                                    <p:tmAbs val="0"/>
                                  </p:iterate>
                                  <p:childTnLst>
                                    <p:set>
                                      <p:cBhvr>
                                        <p:cTn id="15" fill="hold"/>
                                        <p:tgtEl>
                                          <p:spTgt spid="396"/>
                                        </p:tgtEl>
                                        <p:attrNameLst>
                                          <p:attrName>style.visibility</p:attrName>
                                        </p:attrNameLst>
                                      </p:cBhvr>
                                      <p:to>
                                        <p:strVal val="visible"/>
                                      </p:to>
                                    </p:set>
                                    <p:animEffect filter="fade" transition="in">
                                      <p:cBhvr>
                                        <p:cTn id="16" dur="500"/>
                                        <p:tgtEl>
                                          <p:spTgt spid="396"/>
                                        </p:tgtEl>
                                      </p:cBhvr>
                                    </p:animEffec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0" grpId="4" fill="hold">
                                  <p:stCondLst>
                                    <p:cond delay="0"/>
                                  </p:stCondLst>
                                  <p:iterate type="el" backwards="0">
                                    <p:tmAbs val="0"/>
                                  </p:iterate>
                                  <p:childTnLst>
                                    <p:set>
                                      <p:cBhvr>
                                        <p:cTn id="20" fill="hold"/>
                                        <p:tgtEl>
                                          <p:spTgt spid="406"/>
                                        </p:tgtEl>
                                        <p:attrNameLst>
                                          <p:attrName>style.visibility</p:attrName>
                                        </p:attrNameLst>
                                      </p:cBhvr>
                                      <p:to>
                                        <p:strVal val="visible"/>
                                      </p:to>
                                    </p:set>
                                    <p:animEffect filter="fade" transition="in">
                                      <p:cBhvr>
                                        <p:cTn id="21" dur="500"/>
                                        <p:tgtEl>
                                          <p:spTgt spid="406"/>
                                        </p:tgtEl>
                                      </p:cBhvr>
                                    </p:animEffect>
                                  </p:childTnLst>
                                </p:cTn>
                              </p:par>
                            </p:childTnLst>
                          </p:cTn>
                        </p:par>
                      </p:childTnLst>
                    </p:cTn>
                  </p:par>
                  <p:par>
                    <p:cTn id="22" fill="hold">
                      <p:stCondLst>
                        <p:cond delay="indefinite"/>
                      </p:stCondLst>
                      <p:childTnLst>
                        <p:par>
                          <p:cTn id="23" fill="hold">
                            <p:stCondLst>
                              <p:cond delay="0"/>
                            </p:stCondLst>
                            <p:childTnLst>
                              <p:par>
                                <p:cTn id="24" nodeType="clickEffect" presetClass="entr" presetSubtype="0" presetID="10" grpId="5" fill="hold">
                                  <p:stCondLst>
                                    <p:cond delay="0"/>
                                  </p:stCondLst>
                                  <p:iterate type="el" backwards="0">
                                    <p:tmAbs val="0"/>
                                  </p:iterate>
                                  <p:childTnLst>
                                    <p:set>
                                      <p:cBhvr>
                                        <p:cTn id="25" fill="hold"/>
                                        <p:tgtEl>
                                          <p:spTgt spid="405"/>
                                        </p:tgtEl>
                                        <p:attrNameLst>
                                          <p:attrName>style.visibility</p:attrName>
                                        </p:attrNameLst>
                                      </p:cBhvr>
                                      <p:to>
                                        <p:strVal val="visible"/>
                                      </p:to>
                                    </p:set>
                                    <p:animEffect filter="fade" transition="in">
                                      <p:cBhvr>
                                        <p:cTn id="26" dur="500"/>
                                        <p:tgtEl>
                                          <p:spTgt spid="405"/>
                                        </p:tgtEl>
                                      </p:cBhvr>
                                    </p:animEffect>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0" presetID="10" grpId="6" fill="hold">
                                  <p:stCondLst>
                                    <p:cond delay="0"/>
                                  </p:stCondLst>
                                  <p:iterate type="el" backwards="0">
                                    <p:tmAbs val="0"/>
                                  </p:iterate>
                                  <p:childTnLst>
                                    <p:set>
                                      <p:cBhvr>
                                        <p:cTn id="30" fill="hold"/>
                                        <p:tgtEl>
                                          <p:spTgt spid="407"/>
                                        </p:tgtEl>
                                        <p:attrNameLst>
                                          <p:attrName>style.visibility</p:attrName>
                                        </p:attrNameLst>
                                      </p:cBhvr>
                                      <p:to>
                                        <p:strVal val="visible"/>
                                      </p:to>
                                    </p:set>
                                    <p:animEffect filter="fade" transition="in">
                                      <p:cBhvr>
                                        <p:cTn id="31"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7" grpId="6"/>
      <p:bldP build="whole" bldLvl="1" animBg="1" rev="0" advAuto="0" spid="405" grpId="5"/>
      <p:bldP build="whole" bldLvl="1" animBg="1" rev="0" advAuto="0" spid="398" grpId="2"/>
      <p:bldP build="whole" bldLvl="1" animBg="1" rev="0" advAuto="0" spid="406" grpId="4"/>
      <p:bldP build="whole" bldLvl="1" animBg="1" rev="0" advAuto="0" spid="396" grpId="3"/>
      <p:bldP build="whole" bldLvl="1" animBg="1" rev="0" advAuto="0" spid="395"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4" name="Group 424"/>
          <p:cNvGrpSpPr/>
          <p:nvPr/>
        </p:nvGrpSpPr>
        <p:grpSpPr>
          <a:xfrm>
            <a:off x="14286" y="14168"/>
            <a:ext cx="12163428" cy="1286313"/>
            <a:chOff x="0" y="0"/>
            <a:chExt cx="12163426" cy="1286312"/>
          </a:xfrm>
        </p:grpSpPr>
        <p:pic>
          <p:nvPicPr>
            <p:cNvPr id="422"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423"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425" name="Shape 425"/>
          <p:cNvSpPr/>
          <p:nvPr>
            <p:ph type="title"/>
          </p:nvPr>
        </p:nvSpPr>
        <p:spPr>
          <a:xfrm>
            <a:off x="2199638" y="30955"/>
            <a:ext cx="8699612"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Thanks</a:t>
            </a:r>
          </a:p>
        </p:txBody>
      </p:sp>
      <p:sp>
        <p:nvSpPr>
          <p:cNvPr id="426" name="Shape 426"/>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427" name="Shape 427"/>
          <p:cNvSpPr/>
          <p:nvPr/>
        </p:nvSpPr>
        <p:spPr>
          <a:xfrm>
            <a:off x="178663" y="1721216"/>
            <a:ext cx="11834674" cy="5247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defTabSz="813816">
              <a:spcBef>
                <a:spcPts val="1000"/>
              </a:spcBef>
            </a:pPr>
            <a:r>
              <a:rPr sz="3100" u="sng">
                <a:solidFill>
                  <a:srgbClr val="0000FF"/>
                </a:solidFill>
                <a:uFill>
                  <a:solidFill>
                    <a:srgbClr val="0000FF"/>
                  </a:solidFill>
                </a:uFill>
                <a:latin typeface="Calibri"/>
                <a:ea typeface="Calibri"/>
                <a:cs typeface="Calibri"/>
                <a:sym typeface="Calibri"/>
                <a:hlinkClick r:id="rId4" invalidUrl="" action="" tgtFrame="" tooltip="" history="1" highlightClick="0" endSnd="0"/>
              </a:rPr>
              <a:t>Salvatore Sanfilippo</a:t>
            </a:r>
            <a:r>
              <a:rPr sz="3100">
                <a:latin typeface="Calibri"/>
                <a:ea typeface="Calibri"/>
                <a:cs typeface="Calibri"/>
                <a:sym typeface="Calibri"/>
              </a:rPr>
              <a:t> and </a:t>
            </a:r>
            <a:r>
              <a:rPr sz="3100" u="sng">
                <a:solidFill>
                  <a:srgbClr val="0000FF"/>
                </a:solidFill>
                <a:uFill>
                  <a:solidFill>
                    <a:srgbClr val="0000FF"/>
                  </a:solidFill>
                </a:uFill>
                <a:latin typeface="Calibri"/>
                <a:ea typeface="Calibri"/>
                <a:cs typeface="Calibri"/>
                <a:sym typeface="Calibri"/>
                <a:hlinkClick r:id="rId5" invalidUrl="" action="" tgtFrame="" tooltip="" history="1" highlightClick="0" endSnd="0"/>
              </a:rPr>
              <a:t>Itamar Haber</a:t>
            </a:r>
            <a:r>
              <a:rPr sz="3100">
                <a:latin typeface="Calibri"/>
                <a:ea typeface="Calibri"/>
                <a:cs typeface="Calibri"/>
                <a:sym typeface="Calibri"/>
              </a:rPr>
              <a:t> of </a:t>
            </a:r>
            <a:r>
              <a:rPr sz="3100" u="sng">
                <a:solidFill>
                  <a:srgbClr val="0000FF"/>
                </a:solidFill>
                <a:uFill>
                  <a:solidFill>
                    <a:srgbClr val="0000FF"/>
                  </a:solidFill>
                </a:uFill>
                <a:latin typeface="Calibri"/>
                <a:ea typeface="Calibri"/>
                <a:cs typeface="Calibri"/>
                <a:sym typeface="Calibri"/>
                <a:hlinkClick r:id="rId6" invalidUrl="" action="" tgtFrame="" tooltip="" history="1" highlightClick="0" endSnd="0"/>
              </a:rPr>
              <a:t>Redis</a:t>
            </a:r>
            <a:r>
              <a:rPr sz="3100">
                <a:latin typeface="Calibri"/>
                <a:ea typeface="Calibri"/>
                <a:cs typeface="Calibri"/>
                <a:sym typeface="Calibri"/>
              </a:rPr>
              <a:t> </a:t>
            </a:r>
            <a:r>
              <a:rPr sz="3100" u="sng">
                <a:solidFill>
                  <a:srgbClr val="0000FF"/>
                </a:solidFill>
                <a:uFill>
                  <a:solidFill>
                    <a:srgbClr val="0000FF"/>
                  </a:solidFill>
                </a:uFill>
                <a:latin typeface="Calibri"/>
                <a:ea typeface="Calibri"/>
                <a:cs typeface="Calibri"/>
                <a:sym typeface="Calibri"/>
                <a:hlinkClick r:id="rId7" invalidUrl="" action="" tgtFrame="" tooltip="" history="1" highlightClick="0" endSnd="0"/>
              </a:rPr>
              <a:t>Labs</a:t>
            </a:r>
            <a:r>
              <a:rPr sz="3100">
                <a:latin typeface="Calibri"/>
                <a:ea typeface="Calibri"/>
                <a:cs typeface="Calibri"/>
                <a:sym typeface="Calibri"/>
              </a:rPr>
              <a:t>, Inc.</a:t>
            </a:r>
            <a:endParaRPr sz="3100">
              <a:latin typeface="Calibri"/>
              <a:ea typeface="Calibri"/>
              <a:cs typeface="Calibri"/>
              <a:sym typeface="Calibri"/>
            </a:endParaRPr>
          </a:p>
          <a:p>
            <a:pPr lvl="0" defTabSz="813816">
              <a:spcBef>
                <a:spcPts val="1000"/>
              </a:spcBef>
            </a:pPr>
            <a:r>
              <a:rPr sz="3100" u="sng">
                <a:solidFill>
                  <a:srgbClr val="0000FF"/>
                </a:solidFill>
                <a:uFill>
                  <a:solidFill>
                    <a:srgbClr val="0000FF"/>
                  </a:solidFill>
                </a:uFill>
                <a:latin typeface="Calibri"/>
                <a:ea typeface="Calibri"/>
                <a:cs typeface="Calibri"/>
                <a:sym typeface="Calibri"/>
                <a:hlinkClick r:id="rId8" invalidUrl="" action="" tgtFrame="" tooltip="" history="1" highlightClick="0" endSnd="0"/>
              </a:rPr>
              <a:t>Matt</a:t>
            </a:r>
            <a:r>
              <a:rPr sz="3100">
                <a:latin typeface="Calibri"/>
                <a:ea typeface="Calibri"/>
                <a:cs typeface="Calibri"/>
                <a:sym typeface="Calibri"/>
              </a:rPr>
              <a:t> </a:t>
            </a:r>
            <a:r>
              <a:rPr sz="3100" u="sng">
                <a:solidFill>
                  <a:srgbClr val="0000FF"/>
                </a:solidFill>
                <a:uFill>
                  <a:solidFill>
                    <a:srgbClr val="0000FF"/>
                  </a:solidFill>
                </a:uFill>
                <a:latin typeface="Calibri"/>
                <a:ea typeface="Calibri"/>
                <a:cs typeface="Calibri"/>
                <a:sym typeface="Calibri"/>
                <a:hlinkClick r:id="rId9" invalidUrl="" action="" tgtFrame="" tooltip="" history="1" highlightClick="0" endSnd="0"/>
              </a:rPr>
              <a:t>Stancliff</a:t>
            </a:r>
            <a:r>
              <a:rPr sz="3100">
                <a:latin typeface="Calibri"/>
                <a:ea typeface="Calibri"/>
                <a:cs typeface="Calibri"/>
                <a:sym typeface="Calibri"/>
              </a:rPr>
              <a:t> of </a:t>
            </a:r>
            <a:r>
              <a:rPr sz="3100" u="sng">
                <a:solidFill>
                  <a:srgbClr val="0000FF"/>
                </a:solidFill>
                <a:uFill>
                  <a:solidFill>
                    <a:srgbClr val="0000FF"/>
                  </a:solidFill>
                </a:uFill>
                <a:latin typeface="Calibri"/>
                <a:ea typeface="Calibri"/>
                <a:cs typeface="Calibri"/>
                <a:sym typeface="Calibri"/>
                <a:hlinkClick r:id="rId10" invalidUrl="" action="" tgtFrame="" tooltip="" history="1" highlightClick="0" endSnd="0"/>
              </a:rPr>
              <a:t>Pivotal</a:t>
            </a:r>
            <a:endParaRPr sz="3100">
              <a:latin typeface="Calibri"/>
              <a:ea typeface="Calibri"/>
              <a:cs typeface="Calibri"/>
              <a:sym typeface="Calibri"/>
            </a:endParaRPr>
          </a:p>
          <a:p>
            <a:pPr lvl="0" defTabSz="813816">
              <a:spcBef>
                <a:spcPts val="1000"/>
              </a:spcBef>
            </a:pPr>
            <a:endParaRPr sz="3100">
              <a:latin typeface="Calibri"/>
              <a:ea typeface="Calibri"/>
              <a:cs typeface="Calibri"/>
              <a:sym typeface="Calibri"/>
            </a:endParaRPr>
          </a:p>
          <a:p>
            <a:pPr lvl="0" defTabSz="813816">
              <a:spcBef>
                <a:spcPts val="1000"/>
              </a:spcBef>
            </a:pPr>
            <a:endParaRPr sz="3100">
              <a:latin typeface="Calibri"/>
              <a:ea typeface="Calibri"/>
              <a:cs typeface="Calibri"/>
              <a:sym typeface="Calibri"/>
            </a:endParaRPr>
          </a:p>
          <a:p>
            <a:pPr lvl="0" defTabSz="813816">
              <a:spcBef>
                <a:spcPts val="1000"/>
              </a:spcBef>
            </a:pPr>
            <a:r>
              <a:rPr sz="3100" u="sng">
                <a:solidFill>
                  <a:srgbClr val="0000FF"/>
                </a:solidFill>
                <a:uFill>
                  <a:solidFill>
                    <a:srgbClr val="0000FF"/>
                  </a:solidFill>
                </a:uFill>
                <a:latin typeface="Calibri"/>
                <a:ea typeface="Calibri"/>
                <a:cs typeface="Calibri"/>
                <a:sym typeface="Calibri"/>
                <a:hlinkClick r:id="rId4" invalidUrl="" action="" tgtFrame="" tooltip="" history="1" highlightClick="0" endSnd="0"/>
              </a:rPr>
              <a:t>Aleksandr Yampolskiy</a:t>
            </a:r>
            <a:r>
              <a:rPr sz="3100">
                <a:latin typeface="Calibri"/>
                <a:ea typeface="Calibri"/>
                <a:cs typeface="Calibri"/>
                <a:sym typeface="Calibri"/>
              </a:rPr>
              <a:t> of </a:t>
            </a:r>
            <a:r>
              <a:rPr sz="3100" u="sng">
                <a:solidFill>
                  <a:srgbClr val="0000FF"/>
                </a:solidFill>
                <a:uFill>
                  <a:solidFill>
                    <a:srgbClr val="0000FF"/>
                  </a:solidFill>
                </a:uFill>
                <a:latin typeface="Calibri"/>
                <a:ea typeface="Calibri"/>
                <a:cs typeface="Calibri"/>
                <a:sym typeface="Calibri"/>
                <a:hlinkClick r:id="rId11" invalidUrl="" action="" tgtFrame="" tooltip="" history="1" highlightClick="0" endSnd="0"/>
              </a:rPr>
              <a:t>NY Redis Meetup</a:t>
            </a:r>
            <a:r>
              <a:rPr sz="3100">
                <a:latin typeface="Calibri"/>
                <a:ea typeface="Calibri"/>
                <a:cs typeface="Calibri"/>
                <a:sym typeface="Calibri"/>
              </a:rPr>
              <a:t> and </a:t>
            </a:r>
            <a:r>
              <a:rPr sz="3100" u="sng">
                <a:solidFill>
                  <a:srgbClr val="0000FF"/>
                </a:solidFill>
                <a:uFill>
                  <a:solidFill>
                    <a:srgbClr val="0000FF"/>
                  </a:solidFill>
                </a:uFill>
                <a:latin typeface="Calibri"/>
                <a:ea typeface="Calibri"/>
                <a:cs typeface="Calibri"/>
                <a:sym typeface="Calibri"/>
                <a:hlinkClick r:id="rId12" invalidUrl="" action="" tgtFrame="" tooltip="" history="1" highlightClick="0" endSnd="0"/>
              </a:rPr>
              <a:t>SecurityScorecard</a:t>
            </a:r>
            <a:endParaRPr sz="3100">
              <a:latin typeface="Calibri"/>
              <a:ea typeface="Calibri"/>
              <a:cs typeface="Calibri"/>
              <a:sym typeface="Calibri"/>
            </a:endParaRPr>
          </a:p>
          <a:p>
            <a:pPr lvl="0" defTabSz="813816">
              <a:spcBef>
                <a:spcPts val="1000"/>
              </a:spcBef>
            </a:pPr>
            <a:endParaRPr sz="3100">
              <a:latin typeface="Calibri"/>
              <a:ea typeface="Calibri"/>
              <a:cs typeface="Calibri"/>
              <a:sym typeface="Calibri"/>
            </a:endParaRPr>
          </a:p>
          <a:p>
            <a:pPr lvl="0" defTabSz="813816">
              <a:spcBef>
                <a:spcPts val="1000"/>
              </a:spcBef>
            </a:pPr>
            <a:r>
              <a:rPr sz="3100">
                <a:latin typeface="Calibri"/>
                <a:ea typeface="Calibri"/>
                <a:cs typeface="Calibri"/>
                <a:sym typeface="Calibri"/>
              </a:rPr>
              <a:t>Mark Shilshtut of </a:t>
            </a:r>
            <a:r>
              <a:rPr sz="3100" u="sng">
                <a:solidFill>
                  <a:srgbClr val="0000FF"/>
                </a:solidFill>
                <a:uFill>
                  <a:solidFill>
                    <a:srgbClr val="0000FF"/>
                  </a:solidFill>
                </a:uFill>
                <a:latin typeface="Calibri"/>
                <a:ea typeface="Calibri"/>
                <a:cs typeface="Calibri"/>
                <a:sym typeface="Calibri"/>
                <a:hlinkClick r:id="rId13" invalidUrl="" action="" tgtFrame="" tooltip="" history="1" highlightClick="0" endSnd="0"/>
              </a:rPr>
              <a:t>SecurityScorecard</a:t>
            </a:r>
            <a:r>
              <a:rPr sz="3100">
                <a:latin typeface="Calibri"/>
                <a:ea typeface="Calibri"/>
                <a:cs typeface="Calibri"/>
                <a:sym typeface="Calibri"/>
              </a:rPr>
              <a:t> for Scala assistance</a:t>
            </a:r>
            <a:endParaRPr sz="3100">
              <a:latin typeface="Calibri"/>
              <a:ea typeface="Calibri"/>
              <a:cs typeface="Calibri"/>
              <a:sym typeface="Calibri"/>
            </a:endParaRPr>
          </a:p>
        </p:txBody>
      </p:sp>
      <p:pic>
        <p:nvPicPr>
          <p:cNvPr id="428" name="image7.png"/>
          <p:cNvPicPr/>
          <p:nvPr/>
        </p:nvPicPr>
        <p:blipFill>
          <a:blip r:embed="rId14">
            <a:extLst/>
          </a:blip>
          <a:stretch>
            <a:fillRect/>
          </a:stretch>
        </p:blipFill>
        <p:spPr>
          <a:xfrm>
            <a:off x="8280828" y="17983"/>
            <a:ext cx="3694693" cy="1232262"/>
          </a:xfrm>
          <a:prstGeom prst="rect">
            <a:avLst/>
          </a:prstGeom>
          <a:ln w="12700">
            <a:miter lim="400000"/>
          </a:ln>
        </p:spPr>
      </p:pic>
      <p:pic>
        <p:nvPicPr>
          <p:cNvPr id="429" name="redislabs.png"/>
          <p:cNvPicPr/>
          <p:nvPr/>
        </p:nvPicPr>
        <p:blipFill>
          <a:blip r:embed="rId15">
            <a:extLst/>
          </a:blip>
          <a:stretch>
            <a:fillRect/>
          </a:stretch>
        </p:blipFill>
        <p:spPr>
          <a:xfrm>
            <a:off x="6781800" y="2782322"/>
            <a:ext cx="3694692" cy="744111"/>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33" name="Group 433"/>
          <p:cNvGrpSpPr/>
          <p:nvPr/>
        </p:nvGrpSpPr>
        <p:grpSpPr>
          <a:xfrm>
            <a:off x="14286" y="14168"/>
            <a:ext cx="12163428" cy="1286313"/>
            <a:chOff x="0" y="0"/>
            <a:chExt cx="12163426" cy="1286312"/>
          </a:xfrm>
        </p:grpSpPr>
        <p:pic>
          <p:nvPicPr>
            <p:cNvPr id="431"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432"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434" name="Shape 434"/>
          <p:cNvSpPr/>
          <p:nvPr>
            <p:ph type="title"/>
          </p:nvPr>
        </p:nvSpPr>
        <p:spPr>
          <a:xfrm>
            <a:off x="2199638" y="30955"/>
            <a:ext cx="8699612"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redis</a:t>
            </a:r>
          </a:p>
        </p:txBody>
      </p:sp>
      <p:sp>
        <p:nvSpPr>
          <p:cNvPr id="435" name="Shape 435"/>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436" name="Shape 436"/>
          <p:cNvSpPr/>
          <p:nvPr/>
        </p:nvSpPr>
        <p:spPr>
          <a:xfrm>
            <a:off x="178663" y="1721216"/>
            <a:ext cx="11834674" cy="4587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813816">
              <a:spcBef>
                <a:spcPts val="1000"/>
              </a:spcBef>
            </a:pPr>
            <a:r>
              <a:rPr sz="3100" u="sng">
                <a:solidFill>
                  <a:srgbClr val="0000FF"/>
                </a:solidFill>
                <a:uFill>
                  <a:solidFill>
                    <a:srgbClr val="0000FF"/>
                  </a:solidFill>
                </a:uFill>
                <a:latin typeface="Calibri"/>
                <a:ea typeface="Calibri"/>
                <a:cs typeface="Calibri"/>
                <a:sym typeface="Calibri"/>
                <a:hlinkClick r:id="rId4" invalidUrl="" action="" tgtFrame="" tooltip="" history="1" highlightClick="0" endSnd="0"/>
              </a:rPr>
              <a:t>Salvatore Sanfilippo</a:t>
            </a:r>
            <a:endParaRPr sz="3100">
              <a:latin typeface="Calibri"/>
              <a:ea typeface="Calibri"/>
              <a:cs typeface="Calibri"/>
              <a:sym typeface="Calibri"/>
            </a:endParaRPr>
          </a:p>
          <a:p>
            <a:pPr lvl="0" defTabSz="813816">
              <a:spcBef>
                <a:spcPts val="1000"/>
              </a:spcBef>
            </a:pPr>
            <a:endParaRPr sz="3100">
              <a:latin typeface="Calibri"/>
              <a:ea typeface="Calibri"/>
              <a:cs typeface="Calibri"/>
              <a:sym typeface="Calibri"/>
            </a:endParaRPr>
          </a:p>
          <a:p>
            <a:pPr lvl="0" defTabSz="813816">
              <a:spcBef>
                <a:spcPts val="1000"/>
              </a:spcBef>
            </a:pPr>
            <a:r>
              <a:rPr sz="3100" u="sng">
                <a:solidFill>
                  <a:srgbClr val="0000FF"/>
                </a:solidFill>
                <a:uFill>
                  <a:solidFill>
                    <a:srgbClr val="0000FF"/>
                  </a:solidFill>
                </a:uFill>
                <a:latin typeface="Calibri"/>
                <a:ea typeface="Calibri"/>
                <a:cs typeface="Calibri"/>
                <a:sym typeface="Calibri"/>
                <a:hlinkClick r:id="rId5" invalidUrl="" action="" tgtFrame="" tooltip="" history="1" highlightClick="0" endSnd="0"/>
              </a:rPr>
              <a:t>Salvatore</a:t>
            </a:r>
            <a:r>
              <a:rPr sz="3100">
                <a:latin typeface="Calibri"/>
                <a:ea typeface="Calibri"/>
                <a:cs typeface="Calibri"/>
                <a:sym typeface="Calibri"/>
              </a:rPr>
              <a:t> is the author of Redis</a:t>
            </a:r>
            <a:endParaRPr sz="3100">
              <a:latin typeface="Calibri"/>
              <a:ea typeface="Calibri"/>
              <a:cs typeface="Calibri"/>
              <a:sym typeface="Calibri"/>
            </a:endParaRPr>
          </a:p>
          <a:p>
            <a:pPr lvl="0" defTabSz="813816">
              <a:spcBef>
                <a:spcPts val="1000"/>
              </a:spcBef>
            </a:pPr>
            <a:r>
              <a:rPr sz="3100">
                <a:latin typeface="Calibri"/>
                <a:ea typeface="Calibri"/>
                <a:cs typeface="Calibri"/>
                <a:sym typeface="Calibri"/>
              </a:rPr>
              <a:t>and also started as a security researcher.</a:t>
            </a:r>
            <a:endParaRPr sz="3100">
              <a:latin typeface="Calibri"/>
              <a:ea typeface="Calibri"/>
              <a:cs typeface="Calibri"/>
              <a:sym typeface="Calibri"/>
            </a:endParaRPr>
          </a:p>
          <a:p>
            <a:pPr lvl="0" defTabSz="813816">
              <a:spcBef>
                <a:spcPts val="1000"/>
              </a:spcBef>
            </a:pPr>
            <a:r>
              <a:rPr sz="3100">
                <a:latin typeface="Calibri"/>
                <a:ea typeface="Calibri"/>
                <a:cs typeface="Calibri"/>
                <a:sym typeface="Calibri"/>
              </a:rPr>
              <a:t>He is the author of </a:t>
            </a:r>
            <a:r>
              <a:rPr sz="3100" u="sng">
                <a:solidFill>
                  <a:srgbClr val="0000FF"/>
                </a:solidFill>
                <a:uFill>
                  <a:solidFill>
                    <a:srgbClr val="0000FF"/>
                  </a:solidFill>
                </a:uFill>
                <a:latin typeface="Calibri"/>
                <a:ea typeface="Calibri"/>
                <a:cs typeface="Calibri"/>
                <a:sym typeface="Calibri"/>
                <a:hlinkClick r:id="rId6" invalidUrl="" action="" tgtFrame="" tooltip="" history="1" highlightClick="0" endSnd="0"/>
              </a:rPr>
              <a:t>hping</a:t>
            </a:r>
            <a:r>
              <a:rPr sz="3100">
                <a:latin typeface="Calibri"/>
                <a:ea typeface="Calibri"/>
                <a:cs typeface="Calibri"/>
                <a:sym typeface="Calibri"/>
              </a:rPr>
              <a:t>.</a:t>
            </a:r>
            <a:endParaRPr sz="3100">
              <a:latin typeface="Calibri"/>
              <a:ea typeface="Calibri"/>
              <a:cs typeface="Calibri"/>
              <a:sym typeface="Calibri"/>
            </a:endParaRPr>
          </a:p>
          <a:p>
            <a:pPr lvl="0" defTabSz="813816">
              <a:spcBef>
                <a:spcPts val="1000"/>
              </a:spcBef>
            </a:pPr>
            <a:endParaRPr sz="3100">
              <a:latin typeface="Calibri"/>
              <a:ea typeface="Calibri"/>
              <a:cs typeface="Calibri"/>
              <a:sym typeface="Calibri"/>
            </a:endParaRPr>
          </a:p>
        </p:txBody>
      </p:sp>
      <p:pic>
        <p:nvPicPr>
          <p:cNvPr id="437" name="image7.png"/>
          <p:cNvPicPr/>
          <p:nvPr/>
        </p:nvPicPr>
        <p:blipFill>
          <a:blip r:embed="rId7">
            <a:extLst/>
          </a:blip>
          <a:stretch>
            <a:fillRect/>
          </a:stretch>
        </p:blipFill>
        <p:spPr>
          <a:xfrm>
            <a:off x="8280828" y="17983"/>
            <a:ext cx="3694693" cy="1232262"/>
          </a:xfrm>
          <a:prstGeom prst="rect">
            <a:avLst/>
          </a:prstGeom>
          <a:ln w="12700">
            <a:miter lim="400000"/>
          </a:ln>
        </p:spPr>
      </p:pic>
      <p:pic>
        <p:nvPicPr>
          <p:cNvPr id="438" name="redislabs.png"/>
          <p:cNvPicPr/>
          <p:nvPr/>
        </p:nvPicPr>
        <p:blipFill>
          <a:blip r:embed="rId8">
            <a:extLst/>
          </a:blip>
          <a:stretch>
            <a:fillRect/>
          </a:stretch>
        </p:blipFill>
        <p:spPr>
          <a:xfrm>
            <a:off x="6781800" y="2782322"/>
            <a:ext cx="3694692" cy="744111"/>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42" name="Group 442"/>
          <p:cNvGrpSpPr/>
          <p:nvPr/>
        </p:nvGrpSpPr>
        <p:grpSpPr>
          <a:xfrm>
            <a:off x="14286" y="14168"/>
            <a:ext cx="12163428" cy="1286313"/>
            <a:chOff x="0" y="0"/>
            <a:chExt cx="12163426" cy="1286312"/>
          </a:xfrm>
        </p:grpSpPr>
        <p:pic>
          <p:nvPicPr>
            <p:cNvPr id="440"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441"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443" name="Shape 443"/>
          <p:cNvSpPr/>
          <p:nvPr>
            <p:ph type="title"/>
          </p:nvPr>
        </p:nvSpPr>
        <p:spPr>
          <a:xfrm>
            <a:off x="2199638" y="30955"/>
            <a:ext cx="8699612"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Links</a:t>
            </a:r>
          </a:p>
        </p:txBody>
      </p:sp>
      <p:sp>
        <p:nvSpPr>
          <p:cNvPr id="444" name="Shape 444"/>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445" name="Shape 445"/>
          <p:cNvSpPr/>
          <p:nvPr/>
        </p:nvSpPr>
        <p:spPr>
          <a:xfrm>
            <a:off x="-2" y="6207547"/>
            <a:ext cx="11834672" cy="541019"/>
          </a:xfrm>
          <a:prstGeom prst="rect">
            <a:avLst/>
          </a:prstGeom>
          <a:ln w="12700">
            <a:miter lim="400000"/>
          </a:ln>
          <a:extLst>
            <a:ext uri="{C572A759-6A51-4108-AA02-DFA0A04FC94B}">
              <ma14:wrappingTextBoxFlag xmlns:ma14="http://schemas.microsoft.com/office/mac/drawingml/2011/main" val="1"/>
            </a:ext>
          </a:extLst>
        </p:spPr>
        <p:txBody>
          <a:bodyPr wrap="none" lIns="60958" tIns="60958" rIns="60958" bIns="60958">
            <a:spAutoFit/>
          </a:bodyPr>
          <a:lstStyle>
            <a:lvl1pPr>
              <a:defRPr sz="2400">
                <a:solidFill>
                  <a:srgbClr val="FFFFFF"/>
                </a:solidFill>
                <a:uFill>
                  <a:solidFill>
                    <a:srgbClr val="4D4D4D"/>
                  </a:solidFill>
                </a:uFill>
                <a:latin typeface="Avenir Next"/>
                <a:ea typeface="Avenir Next"/>
                <a:cs typeface="Avenir Next"/>
                <a:sym typeface="Avenir Next"/>
              </a:defRPr>
            </a:lvl1pPr>
          </a:lstStyle>
          <a:p>
            <a:pPr lvl="0">
              <a:defRPr sz="1800">
                <a:solidFill>
                  <a:srgbClr val="000000"/>
                </a:solidFill>
                <a:uFillTx/>
              </a:defRPr>
            </a:pPr>
            <a:r>
              <a:rPr sz="2400">
                <a:solidFill>
                  <a:srgbClr val="FFFFFF"/>
                </a:solidFill>
                <a:uFill>
                  <a:solidFill>
                    <a:srgbClr val="4D4D4D"/>
                  </a:solidFill>
                </a:uFill>
              </a:rPr>
              <a:t>http://martinfowler.com/articles/microservices.html#SmartEndpointsAndDumbPipes</a:t>
            </a:r>
          </a:p>
        </p:txBody>
      </p:sp>
      <p:sp>
        <p:nvSpPr>
          <p:cNvPr id="446" name="Shape 446"/>
          <p:cNvSpPr/>
          <p:nvPr/>
        </p:nvSpPr>
        <p:spPr>
          <a:xfrm>
            <a:off x="178663" y="1721216"/>
            <a:ext cx="11834674" cy="55524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4" invalidUrl="" action="" tgtFrame="" tooltip="" history="1" highlightClick="0" endSnd="0"/>
              </a:rPr>
              <a:t>http://www.securityscorecard.com/</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5" invalidUrl="" action="" tgtFrame="" tooltip="" history="1" highlightClick="0" endSnd="0"/>
              </a:rPr>
              <a:t>http://openmymind.net/2012/1/23/The-Little-Redis-Book/</a:t>
            </a:r>
            <a:endParaRPr sz="2600">
              <a:solidFill>
                <a:srgbClr val="4D4D4D"/>
              </a:solidFill>
              <a:uFill>
                <a:solidFill>
                  <a:srgbClr val="4D4D4D"/>
                </a:solidFill>
              </a:uFill>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6" invalidUrl="" action="" tgtFrame="" tooltip="" history="1" highlightClick="0" endSnd="0"/>
              </a:rPr>
              <a:t>http://projects.spring.io/spring-data-redis/</a:t>
            </a:r>
            <a:r>
              <a:rPr sz="2600">
                <a:solidFill>
                  <a:srgbClr val="4D4D4D"/>
                </a:solidFill>
                <a:uFill>
                  <a:solidFill>
                    <a:srgbClr val="4D4D4D"/>
                  </a:solidFill>
                </a:uFill>
                <a:latin typeface="Avenir Next"/>
                <a:ea typeface="Avenir Next"/>
                <a:cs typeface="Avenir Next"/>
                <a:sym typeface="Avenir Next"/>
              </a:rPr>
              <a:t>   </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7" invalidUrl="" action="" tgtFrame="" tooltip="" history="1" highlightClick="0" endSnd="0"/>
              </a:rPr>
              <a:t>Using Jedis</a:t>
            </a:r>
            <a:r>
              <a:rPr sz="2600">
                <a:latin typeface="Avenir Next"/>
                <a:ea typeface="Avenir Next"/>
                <a:cs typeface="Avenir Next"/>
                <a:sym typeface="Avenir Next"/>
              </a:rPr>
              <a:t>   </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8" invalidUrl="" action="" tgtFrame="" tooltip="" history="1" highlightClick="0" endSnd="0"/>
              </a:rPr>
              <a:t>Redis Security Tips</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9" invalidUrl="" action="" tgtFrame="" tooltip="" history="1" highlightClick="0" endSnd="0"/>
              </a:rPr>
              <a:t>http://docs.spring.io/spring-data/data-keyvalue/examples/retwisj/current/</a:t>
            </a:r>
            <a:endParaRPr sz="2600" u="sng">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10" invalidUrl="" action="" tgtFrame="" tooltip="" history="1" highlightClick="0" endSnd="0"/>
              </a:rPr>
              <a:t>https://www.packtpub.com/books/content/using-redis-hostile-environment-advanced</a:t>
            </a:r>
            <a:endParaRPr sz="2600">
              <a:latin typeface="Calibri"/>
              <a:ea typeface="Calibri"/>
              <a:cs typeface="Calibri"/>
              <a:sym typeface="Calibri"/>
            </a:endParaRPr>
          </a:p>
        </p:txBody>
      </p:sp>
      <p:pic>
        <p:nvPicPr>
          <p:cNvPr id="447" name="image7.png"/>
          <p:cNvPicPr/>
          <p:nvPr/>
        </p:nvPicPr>
        <p:blipFill>
          <a:blip r:embed="rId11">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1" name="Group 451"/>
          <p:cNvGrpSpPr/>
          <p:nvPr/>
        </p:nvGrpSpPr>
        <p:grpSpPr>
          <a:xfrm>
            <a:off x="14286" y="14168"/>
            <a:ext cx="12163428" cy="1286313"/>
            <a:chOff x="0" y="0"/>
            <a:chExt cx="12163426" cy="1286312"/>
          </a:xfrm>
        </p:grpSpPr>
        <p:pic>
          <p:nvPicPr>
            <p:cNvPr id="449"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450"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452" name="Shape 452"/>
          <p:cNvSpPr/>
          <p:nvPr>
            <p:ph type="title"/>
          </p:nvPr>
        </p:nvSpPr>
        <p:spPr>
          <a:xfrm>
            <a:off x="2199638" y="30955"/>
            <a:ext cx="8699612"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Links</a:t>
            </a:r>
          </a:p>
        </p:txBody>
      </p:sp>
      <p:sp>
        <p:nvSpPr>
          <p:cNvPr id="453" name="Shape 453"/>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454" name="Shape 454"/>
          <p:cNvSpPr/>
          <p:nvPr/>
        </p:nvSpPr>
        <p:spPr>
          <a:xfrm>
            <a:off x="-2" y="6207547"/>
            <a:ext cx="11834672" cy="541019"/>
          </a:xfrm>
          <a:prstGeom prst="rect">
            <a:avLst/>
          </a:prstGeom>
          <a:ln w="12700">
            <a:miter lim="400000"/>
          </a:ln>
          <a:extLst>
            <a:ext uri="{C572A759-6A51-4108-AA02-DFA0A04FC94B}">
              <ma14:wrappingTextBoxFlag xmlns:ma14="http://schemas.microsoft.com/office/mac/drawingml/2011/main" val="1"/>
            </a:ext>
          </a:extLst>
        </p:spPr>
        <p:txBody>
          <a:bodyPr wrap="none" lIns="60958" tIns="60958" rIns="60958" bIns="60958">
            <a:spAutoFit/>
          </a:bodyPr>
          <a:lstStyle>
            <a:lvl1pPr>
              <a:defRPr sz="2400">
                <a:solidFill>
                  <a:srgbClr val="FFFFFF"/>
                </a:solidFill>
                <a:uFill>
                  <a:solidFill>
                    <a:srgbClr val="4D4D4D"/>
                  </a:solidFill>
                </a:uFill>
                <a:latin typeface="Avenir Next"/>
                <a:ea typeface="Avenir Next"/>
                <a:cs typeface="Avenir Next"/>
                <a:sym typeface="Avenir Next"/>
              </a:defRPr>
            </a:lvl1pPr>
          </a:lstStyle>
          <a:p>
            <a:pPr lvl="0">
              <a:defRPr sz="1800">
                <a:solidFill>
                  <a:srgbClr val="000000"/>
                </a:solidFill>
                <a:uFillTx/>
              </a:defRPr>
            </a:pPr>
            <a:r>
              <a:rPr sz="2400">
                <a:solidFill>
                  <a:srgbClr val="FFFFFF"/>
                </a:solidFill>
                <a:uFill>
                  <a:solidFill>
                    <a:srgbClr val="4D4D4D"/>
                  </a:solidFill>
                </a:uFill>
              </a:rPr>
              <a:t>http://martinfowler.com/articles/microservices.html#SmartEndpointsAndDumbPipes</a:t>
            </a:r>
          </a:p>
        </p:txBody>
      </p:sp>
      <p:sp>
        <p:nvSpPr>
          <p:cNvPr id="455" name="Shape 455"/>
          <p:cNvSpPr/>
          <p:nvPr/>
        </p:nvSpPr>
        <p:spPr>
          <a:xfrm>
            <a:off x="178663" y="1721216"/>
            <a:ext cx="11834674" cy="9677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4" invalidUrl="" action="" tgtFrame="" tooltip="" history="1" highlightClick="0" endSnd="0"/>
              </a:rPr>
              <a:t>http://docs.spring.io/spring-xd/docs/current/reference/html/#redis</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5" invalidUrl="" action="" tgtFrame="" tooltip="" history="1" highlightClick="0" endSnd="0"/>
              </a:rPr>
              <a:t>http://cloudtweaks.com/2015/06/redis-labs-tops-in-independent-nosql-performance-benchmark/</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6" invalidUrl="" action="" tgtFrame="" tooltip="" history="1" highlightClick="0" endSnd="0"/>
              </a:rPr>
              <a:t>http://www.rediscookbook.org/index.html</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7" invalidUrl="" action="" tgtFrame="" tooltip="" history="1" highlightClick="0" endSnd="0"/>
              </a:rPr>
              <a:t>https://github.com/50onRed/mock-jedis</a:t>
            </a:r>
            <a:endParaRPr sz="2600">
              <a:latin typeface="Calibri"/>
              <a:ea typeface="Calibri"/>
              <a:cs typeface="Calibri"/>
              <a:sym typeface="Calibri"/>
            </a:endParaRPr>
          </a:p>
          <a:p>
            <a:pPr lvl="1" marL="798744" indent="-391837" defTabSz="813816">
              <a:spcBef>
                <a:spcPts val="1000"/>
              </a:spcBef>
              <a:buClr>
                <a:srgbClr val="33928A"/>
              </a:buClr>
              <a:buSzPct val="100000"/>
              <a:buFont typeface="Wingdings"/>
              <a:buChar char="•"/>
            </a:pPr>
            <a:r>
              <a:rPr sz="2600">
                <a:latin typeface="Avenir Next"/>
                <a:ea typeface="Avenir Next"/>
                <a:cs typeface="Avenir Next"/>
                <a:sym typeface="Avenir Next"/>
                <a:hlinkClick r:id="rId8" invalidUrl="" action="" tgtFrame="" tooltip="" history="1" highlightClick="0" endSnd="0"/>
              </a:rPr>
              <a:t>https://github.com/knutwalker/rx-redis</a:t>
            </a: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9" invalidUrl="" action="" tgtFrame="" tooltip="" history="1" highlightClick="0" endSnd="0"/>
              </a:rPr>
              <a:t>http://www.slideshare.net/tobiastrelle/no-sql-testautomation</a:t>
            </a: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10" invalidUrl="" action="" tgtFrame="" tooltip="" history="1" highlightClick="0" endSnd="0"/>
              </a:rPr>
              <a:t>https://github.com/lordofthejars/nosql-unit</a:t>
            </a:r>
            <a:endParaRPr sz="2600">
              <a:latin typeface="Avenir Next"/>
              <a:ea typeface="Avenir Next"/>
              <a:cs typeface="Avenir Next"/>
              <a:sym typeface="Avenir Next"/>
            </a:endParaRPr>
          </a:p>
          <a:p>
            <a:pPr lvl="0" defTabSz="813816">
              <a:spcBef>
                <a:spcPts val="1000"/>
              </a:spcBef>
            </a:pPr>
            <a:endParaRPr sz="2600">
              <a:latin typeface="Avenir Next"/>
              <a:ea typeface="Avenir Next"/>
              <a:cs typeface="Avenir Next"/>
              <a:sym typeface="Avenir Next"/>
            </a:endParaRPr>
          </a:p>
          <a:p>
            <a:pPr lvl="0" defTabSz="813816">
              <a:spcBef>
                <a:spcPts val="1000"/>
              </a:spcBef>
            </a:pPr>
            <a:endParaRPr sz="2600">
              <a:latin typeface="Calibri"/>
              <a:ea typeface="Calibri"/>
              <a:cs typeface="Calibri"/>
              <a:sym typeface="Calibri"/>
            </a:endParaRPr>
          </a:p>
          <a:p>
            <a:pPr lvl="0" defTabSz="813816">
              <a:spcBef>
                <a:spcPts val="1000"/>
              </a:spcBef>
            </a:pPr>
            <a:endParaRPr sz="2600">
              <a:latin typeface="Calibri"/>
              <a:ea typeface="Calibri"/>
              <a:cs typeface="Calibri"/>
              <a:sym typeface="Calibri"/>
            </a:endParaRPr>
          </a:p>
          <a:p>
            <a:pPr lvl="0" defTabSz="813816">
              <a:spcBef>
                <a:spcPts val="1000"/>
              </a:spcBef>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p:txBody>
      </p:sp>
      <p:pic>
        <p:nvPicPr>
          <p:cNvPr id="456" name="image7.png"/>
          <p:cNvPicPr/>
          <p:nvPr/>
        </p:nvPicPr>
        <p:blipFill>
          <a:blip r:embed="rId11">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0" name="Group 460"/>
          <p:cNvGrpSpPr/>
          <p:nvPr/>
        </p:nvGrpSpPr>
        <p:grpSpPr>
          <a:xfrm>
            <a:off x="14286" y="14168"/>
            <a:ext cx="12163428" cy="1286313"/>
            <a:chOff x="0" y="0"/>
            <a:chExt cx="12163426" cy="1286312"/>
          </a:xfrm>
        </p:grpSpPr>
        <p:pic>
          <p:nvPicPr>
            <p:cNvPr id="458"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459"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461" name="Shape 461"/>
          <p:cNvSpPr/>
          <p:nvPr>
            <p:ph type="title"/>
          </p:nvPr>
        </p:nvSpPr>
        <p:spPr>
          <a:xfrm>
            <a:off x="2199638" y="30955"/>
            <a:ext cx="8699612"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Links</a:t>
            </a:r>
          </a:p>
        </p:txBody>
      </p:sp>
      <p:sp>
        <p:nvSpPr>
          <p:cNvPr id="462" name="Shape 462"/>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463" name="Shape 463"/>
          <p:cNvSpPr/>
          <p:nvPr/>
        </p:nvSpPr>
        <p:spPr>
          <a:xfrm>
            <a:off x="-2" y="6207547"/>
            <a:ext cx="11834672" cy="541019"/>
          </a:xfrm>
          <a:prstGeom prst="rect">
            <a:avLst/>
          </a:prstGeom>
          <a:ln w="12700">
            <a:miter lim="400000"/>
          </a:ln>
          <a:extLst>
            <a:ext uri="{C572A759-6A51-4108-AA02-DFA0A04FC94B}">
              <ma14:wrappingTextBoxFlag xmlns:ma14="http://schemas.microsoft.com/office/mac/drawingml/2011/main" val="1"/>
            </a:ext>
          </a:extLst>
        </p:spPr>
        <p:txBody>
          <a:bodyPr wrap="none" lIns="60958" tIns="60958" rIns="60958" bIns="60958">
            <a:spAutoFit/>
          </a:bodyPr>
          <a:lstStyle>
            <a:lvl1pPr>
              <a:defRPr sz="2400">
                <a:solidFill>
                  <a:srgbClr val="FFFFFF"/>
                </a:solidFill>
                <a:uFill>
                  <a:solidFill>
                    <a:srgbClr val="4D4D4D"/>
                  </a:solidFill>
                </a:uFill>
                <a:latin typeface="Avenir Next"/>
                <a:ea typeface="Avenir Next"/>
                <a:cs typeface="Avenir Next"/>
                <a:sym typeface="Avenir Next"/>
              </a:defRPr>
            </a:lvl1pPr>
          </a:lstStyle>
          <a:p>
            <a:pPr lvl="0">
              <a:defRPr sz="1800">
                <a:solidFill>
                  <a:srgbClr val="000000"/>
                </a:solidFill>
                <a:uFillTx/>
              </a:defRPr>
            </a:pPr>
            <a:r>
              <a:rPr sz="2400">
                <a:solidFill>
                  <a:srgbClr val="FFFFFF"/>
                </a:solidFill>
                <a:uFill>
                  <a:solidFill>
                    <a:srgbClr val="4D4D4D"/>
                  </a:solidFill>
                </a:uFill>
              </a:rPr>
              <a:t>http://martinfowler.com/articles/microservices.html#SmartEndpointsAndDumbPipes</a:t>
            </a:r>
          </a:p>
        </p:txBody>
      </p:sp>
      <p:sp>
        <p:nvSpPr>
          <p:cNvPr id="464" name="Shape 464"/>
          <p:cNvSpPr/>
          <p:nvPr/>
        </p:nvSpPr>
        <p:spPr>
          <a:xfrm>
            <a:off x="178663" y="1721216"/>
            <a:ext cx="11834674" cy="9423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4" invalidUrl="" action="" tgtFrame="" tooltip="" history="1" highlightClick="0" endSnd="0"/>
              </a:rPr>
              <a:t>https://pivotallms.biglms.com/courses/PivotalAcademy/RDS101/VP/about</a:t>
            </a: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5" invalidUrl="" action="" tgtFrame="" tooltip="" history="1" highlightClick="0" endSnd="0"/>
              </a:rPr>
              <a:t>https://pivotallms.biglms.com/courses/PivotalAcademy/SDC202/VN/about</a:t>
            </a: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6" invalidUrl="" action="" tgtFrame="" tooltip="" history="1" highlightClick="0" endSnd="0"/>
              </a:rPr>
              <a:t>http://www.javacodegeeks.com/2015/03/spring-xd-for-data-ingestion.html</a:t>
            </a: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7" invalidUrl="" action="" tgtFrame="" tooltip="" history="1" highlightClick="0" endSnd="0"/>
              </a:rPr>
              <a:t>http://springxd.ninja/2015/03/09/spring-xd-setup/</a:t>
            </a: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r>
              <a:rPr sz="2600" u="sng">
                <a:solidFill>
                  <a:srgbClr val="0000FF"/>
                </a:solidFill>
                <a:uFill>
                  <a:solidFill>
                    <a:srgbClr val="0000FF"/>
                  </a:solidFill>
                </a:uFill>
                <a:latin typeface="Avenir Next"/>
                <a:ea typeface="Avenir Next"/>
                <a:cs typeface="Avenir Next"/>
                <a:sym typeface="Avenir Next"/>
                <a:hlinkClick r:id="rId8" invalidUrl="" action="" tgtFrame="" tooltip="" history="1" highlightClick="0" endSnd="0"/>
              </a:rPr>
              <a:t>http://redis.io/topics/security</a:t>
            </a:r>
            <a:endParaRPr sz="2600">
              <a:latin typeface="Avenir Next"/>
              <a:ea typeface="Avenir Next"/>
              <a:cs typeface="Avenir Next"/>
              <a:sym typeface="Avenir Next"/>
            </a:endParaRPr>
          </a:p>
          <a:p>
            <a:pPr lvl="0" defTabSz="813816">
              <a:spcBef>
                <a:spcPts val="1000"/>
              </a:spcBef>
            </a:pPr>
            <a:endParaRPr sz="2600">
              <a:latin typeface="Avenir Next"/>
              <a:ea typeface="Avenir Next"/>
              <a:cs typeface="Avenir Next"/>
              <a:sym typeface="Avenir Next"/>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0" defTabSz="813816">
              <a:spcBef>
                <a:spcPts val="1000"/>
              </a:spcBef>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a:p>
            <a:pPr lvl="1" marL="678179" indent="-271272" defTabSz="813816">
              <a:spcBef>
                <a:spcPts val="1000"/>
              </a:spcBef>
              <a:buClr>
                <a:srgbClr val="33928A"/>
              </a:buClr>
              <a:buSzPct val="100000"/>
              <a:buFont typeface="Wingdings"/>
              <a:buChar char="•"/>
            </a:pPr>
            <a:endParaRPr sz="2600">
              <a:latin typeface="Calibri"/>
              <a:ea typeface="Calibri"/>
              <a:cs typeface="Calibri"/>
              <a:sym typeface="Calibri"/>
            </a:endParaRPr>
          </a:p>
        </p:txBody>
      </p:sp>
      <p:pic>
        <p:nvPicPr>
          <p:cNvPr id="465" name="image7.png"/>
          <p:cNvPicPr/>
          <p:nvPr/>
        </p:nvPicPr>
        <p:blipFill>
          <a:blip r:embed="rId9">
            <a:extLst/>
          </a:blip>
          <a:stretch>
            <a:fillRect/>
          </a:stretch>
        </p:blipFill>
        <p:spPr>
          <a:xfrm>
            <a:off x="8280828" y="17983"/>
            <a:ext cx="3694693" cy="1232262"/>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7" name="image3.png"/>
          <p:cNvPicPr/>
          <p:nvPr/>
        </p:nvPicPr>
        <p:blipFill>
          <a:blip r:embed="rId2">
            <a:extLst/>
          </a:blip>
          <a:stretch>
            <a:fillRect/>
          </a:stretch>
        </p:blipFill>
        <p:spPr>
          <a:xfrm>
            <a:off x="3641850" y="2348865"/>
            <a:ext cx="5330220" cy="2160267"/>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Num" sz="quarter" idx="2"/>
          </p:nvPr>
        </p:nvSpPr>
        <p:spPr>
          <a:xfrm>
            <a:off x="7937964" y="6222207"/>
            <a:ext cx="1996051" cy="19498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lvl="0">
              <a:defRPr sz="1800">
                <a:solidFill>
                  <a:srgbClr val="000000"/>
                </a:solidFill>
              </a:defRPr>
            </a:pPr>
            <a:fld id="{86CB4B4D-7CA3-9044-876B-883B54F8677D}" type="slidenum">
              <a:rPr sz="700">
                <a:solidFill>
                  <a:srgbClr val="898989"/>
                </a:solidFill>
              </a:rPr>
            </a:fld>
          </a:p>
        </p:txBody>
      </p:sp>
      <p:pic>
        <p:nvPicPr>
          <p:cNvPr id="90" name="image50.png"/>
          <p:cNvPicPr/>
          <p:nvPr/>
        </p:nvPicPr>
        <p:blipFill>
          <a:blip r:embed="rId3">
            <a:extLst/>
          </a:blip>
          <a:stretch>
            <a:fillRect/>
          </a:stretch>
        </p:blipFill>
        <p:spPr>
          <a:xfrm>
            <a:off x="9057434" y="67732"/>
            <a:ext cx="1154068" cy="645586"/>
          </a:xfrm>
          <a:prstGeom prst="rect">
            <a:avLst/>
          </a:prstGeom>
          <a:ln w="12700">
            <a:miter lim="400000"/>
          </a:ln>
        </p:spPr>
      </p:pic>
      <p:sp>
        <p:nvSpPr>
          <p:cNvPr id="91" name="Shape 91"/>
          <p:cNvSpPr/>
          <p:nvPr/>
        </p:nvSpPr>
        <p:spPr>
          <a:xfrm>
            <a:off x="3222390" y="262274"/>
            <a:ext cx="5747220" cy="405718"/>
          </a:xfrm>
          <a:prstGeom prst="rect">
            <a:avLst/>
          </a:prstGeom>
          <a:ln w="12700">
            <a:miter lim="400000"/>
          </a:ln>
          <a:extLst>
            <a:ext uri="{C572A759-6A51-4108-AA02-DFA0A04FC94B}">
              <ma14:wrappingTextBoxFlag xmlns:ma14="http://schemas.microsoft.com/office/mac/drawingml/2011/main" val="1"/>
            </a:ext>
          </a:extLst>
        </p:spPr>
        <p:txBody>
          <a:bodyPr lIns="37758" tIns="37758" rIns="37758" bIns="37758">
            <a:spAutoFit/>
          </a:bodyPr>
          <a:lstStyle>
            <a:lvl1pPr algn="ctr" defTabSz="802620">
              <a:lnSpc>
                <a:spcPct val="80000"/>
              </a:lnSpc>
              <a:defRPr sz="2200">
                <a:latin typeface="Nexa Bold"/>
                <a:ea typeface="Nexa Bold"/>
                <a:cs typeface="Nexa Bold"/>
                <a:sym typeface="Nexa Bold"/>
              </a:defRPr>
            </a:lvl1pPr>
          </a:lstStyle>
          <a:p>
            <a:pPr lvl="0">
              <a:defRPr sz="1800"/>
            </a:pPr>
            <a:r>
              <a:rPr sz="2200"/>
              <a:t>SecurityScorecard, in Brief</a:t>
            </a:r>
          </a:p>
        </p:txBody>
      </p:sp>
      <p:sp>
        <p:nvSpPr>
          <p:cNvPr id="92" name="Shape 92"/>
          <p:cNvSpPr/>
          <p:nvPr/>
        </p:nvSpPr>
        <p:spPr>
          <a:xfrm>
            <a:off x="2252367" y="868777"/>
            <a:ext cx="7687266" cy="339911"/>
          </a:xfrm>
          <a:prstGeom prst="rect">
            <a:avLst/>
          </a:prstGeom>
          <a:ln w="12700">
            <a:miter lim="400000"/>
          </a:ln>
          <a:extLst>
            <a:ext uri="{C572A759-6A51-4108-AA02-DFA0A04FC94B}">
              <ma14:wrappingTextBoxFlag xmlns:ma14="http://schemas.microsoft.com/office/mac/drawingml/2011/main" val="1"/>
            </a:ext>
          </a:extLst>
        </p:spPr>
        <p:txBody>
          <a:bodyPr lIns="30254" tIns="30254" rIns="30254" bIns="30254">
            <a:spAutoFit/>
          </a:bodyPr>
          <a:lstStyle>
            <a:lvl1pPr algn="ctr" defTabSz="374096">
              <a:lnSpc>
                <a:spcPct val="120000"/>
              </a:lnSpc>
              <a:defRPr>
                <a:latin typeface="Nexa Light"/>
                <a:ea typeface="Nexa Light"/>
                <a:cs typeface="Nexa Light"/>
                <a:sym typeface="Nexa Light"/>
              </a:defRPr>
            </a:lvl1pPr>
          </a:lstStyle>
          <a:p>
            <a:pPr lvl="0"/>
            <a:r>
              <a:t>Founded in 2013 || Security DNA || Top-notch team of 50 || Top Investors</a:t>
            </a:r>
          </a:p>
        </p:txBody>
      </p:sp>
      <p:sp>
        <p:nvSpPr>
          <p:cNvPr id="93" name="Shape 93"/>
          <p:cNvSpPr/>
          <p:nvPr/>
        </p:nvSpPr>
        <p:spPr>
          <a:xfrm>
            <a:off x="1770949" y="1553632"/>
            <a:ext cx="3546944" cy="405718"/>
          </a:xfrm>
          <a:prstGeom prst="rect">
            <a:avLst/>
          </a:prstGeom>
          <a:ln w="12700">
            <a:miter lim="400000"/>
          </a:ln>
          <a:extLst>
            <a:ext uri="{C572A759-6A51-4108-AA02-DFA0A04FC94B}">
              <ma14:wrappingTextBoxFlag xmlns:ma14="http://schemas.microsoft.com/office/mac/drawingml/2011/main" val="1"/>
            </a:ext>
          </a:extLst>
        </p:spPr>
        <p:txBody>
          <a:bodyPr lIns="37758" tIns="37758" rIns="37758" bIns="37758">
            <a:spAutoFit/>
          </a:bodyPr>
          <a:lstStyle>
            <a:lvl1pPr defTabSz="802620">
              <a:lnSpc>
                <a:spcPct val="80000"/>
              </a:lnSpc>
              <a:defRPr sz="2200">
                <a:latin typeface="Nexa Bold"/>
                <a:ea typeface="Nexa Bold"/>
                <a:cs typeface="Nexa Bold"/>
                <a:sym typeface="Nexa Bold"/>
              </a:defRPr>
            </a:lvl1pPr>
          </a:lstStyle>
          <a:p>
            <a:pPr lvl="0">
              <a:defRPr sz="1800"/>
            </a:pPr>
            <a:r>
              <a:rPr sz="2200"/>
              <a:t>Executive Team</a:t>
            </a:r>
          </a:p>
        </p:txBody>
      </p:sp>
      <p:sp>
        <p:nvSpPr>
          <p:cNvPr id="94" name="Shape 94"/>
          <p:cNvSpPr/>
          <p:nvPr/>
        </p:nvSpPr>
        <p:spPr>
          <a:xfrm flipV="1">
            <a:off x="1770949" y="1987550"/>
            <a:ext cx="1956829" cy="8469"/>
          </a:xfrm>
          <a:prstGeom prst="line">
            <a:avLst/>
          </a:prstGeom>
          <a:ln w="3175">
            <a:solidFill>
              <a:srgbClr val="B0C4E1"/>
            </a:solidFill>
          </a:ln>
        </p:spPr>
        <p:txBody>
          <a:bodyPr lIns="40340" tIns="40340" rIns="40340" bIns="40340"/>
          <a:lstStyle/>
          <a:p>
            <a:pPr lvl="0" defTabSz="457200">
              <a:defRPr sz="1000">
                <a:latin typeface="+mj-lt"/>
                <a:ea typeface="+mj-ea"/>
                <a:cs typeface="+mj-cs"/>
                <a:sym typeface="Helvetica"/>
              </a:defRPr>
            </a:pPr>
          </a:p>
        </p:txBody>
      </p:sp>
      <p:grpSp>
        <p:nvGrpSpPr>
          <p:cNvPr id="99" name="Group 99"/>
          <p:cNvGrpSpPr/>
          <p:nvPr/>
        </p:nvGrpSpPr>
        <p:grpSpPr>
          <a:xfrm>
            <a:off x="1623030" y="2129366"/>
            <a:ext cx="1246519" cy="1869511"/>
            <a:chOff x="0" y="0"/>
            <a:chExt cx="1246517" cy="1869510"/>
          </a:xfrm>
        </p:grpSpPr>
        <p:sp>
          <p:nvSpPr>
            <p:cNvPr id="95" name="Shape 95"/>
            <p:cNvSpPr/>
            <p:nvPr/>
          </p:nvSpPr>
          <p:spPr>
            <a:xfrm>
              <a:off x="161785" y="-1"/>
              <a:ext cx="905999" cy="1229785"/>
            </a:xfrm>
            <a:prstGeom prst="rect">
              <a:avLst/>
            </a:prstGeom>
            <a:blipFill rotWithShape="1">
              <a:blip r:embed="rId4"/>
              <a:srcRect l="0" t="0" r="0" b="0"/>
              <a:stretch>
                <a:fillRect/>
              </a:stretch>
            </a:blipFill>
            <a:ln w="12700" cap="flat">
              <a:noFill/>
              <a:miter lim="400000"/>
            </a:ln>
            <a:effectLst/>
          </p:spPr>
          <p:txBody>
            <a:bodyPr wrap="square" lIns="40339" tIns="40339" rIns="40339" bIns="40339" numCol="1" anchor="ctr">
              <a:noAutofit/>
            </a:bodyPr>
            <a:lstStyle/>
            <a:p>
              <a:pPr lvl="0" algn="ctr" defTabSz="508000">
                <a:defRPr sz="1600">
                  <a:solidFill>
                    <a:srgbClr val="FFFFFF"/>
                  </a:solidFill>
                  <a:latin typeface="+mj-lt"/>
                  <a:ea typeface="+mj-ea"/>
                  <a:cs typeface="+mj-cs"/>
                  <a:sym typeface="Helvetica"/>
                </a:defRPr>
              </a:pPr>
            </a:p>
          </p:txBody>
        </p:sp>
        <p:sp>
          <p:nvSpPr>
            <p:cNvPr id="96" name="Shape 96"/>
            <p:cNvSpPr/>
            <p:nvPr/>
          </p:nvSpPr>
          <p:spPr>
            <a:xfrm>
              <a:off x="73995" y="1660156"/>
              <a:ext cx="1103047" cy="209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defRPr sz="1000">
                  <a:latin typeface="+mn-lt"/>
                  <a:ea typeface="+mn-ea"/>
                  <a:cs typeface="+mn-cs"/>
                  <a:sym typeface="Helvetica Neue"/>
                </a:defRPr>
              </a:lvl1pPr>
            </a:lstStyle>
            <a:p>
              <a:pPr lvl="0">
                <a:defRPr sz="1800"/>
              </a:pPr>
              <a:r>
                <a:rPr sz="1000"/>
                <a:t>CEO &amp; FOUNDER</a:t>
              </a:r>
            </a:p>
          </p:txBody>
        </p:sp>
        <p:sp>
          <p:nvSpPr>
            <p:cNvPr id="97" name="Shape 97"/>
            <p:cNvSpPr/>
            <p:nvPr/>
          </p:nvSpPr>
          <p:spPr>
            <a:xfrm>
              <a:off x="-1" y="1274431"/>
              <a:ext cx="1246519" cy="35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90000"/>
                </a:lnSpc>
                <a:defRPr sz="1000">
                  <a:latin typeface="Nexa Bold"/>
                  <a:ea typeface="Nexa Bold"/>
                  <a:cs typeface="Nexa Bold"/>
                  <a:sym typeface="Nexa Bold"/>
                </a:defRPr>
              </a:lvl1pPr>
            </a:lstStyle>
            <a:p>
              <a:pPr lvl="0">
                <a:defRPr sz="1800"/>
              </a:pPr>
              <a:r>
                <a:rPr sz="1000"/>
                <a:t>DR. ALEKSANDR YAMPOLSKIY</a:t>
              </a:r>
            </a:p>
          </p:txBody>
        </p:sp>
        <p:sp>
          <p:nvSpPr>
            <p:cNvPr id="98" name="Shape 98"/>
            <p:cNvSpPr/>
            <p:nvPr/>
          </p:nvSpPr>
          <p:spPr>
            <a:xfrm>
              <a:off x="191061" y="1684866"/>
              <a:ext cx="836661"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04" name="Group 104"/>
          <p:cNvGrpSpPr/>
          <p:nvPr/>
        </p:nvGrpSpPr>
        <p:grpSpPr>
          <a:xfrm>
            <a:off x="1696991" y="4504267"/>
            <a:ext cx="1089353" cy="1820490"/>
            <a:chOff x="0" y="0"/>
            <a:chExt cx="1089352" cy="1820488"/>
          </a:xfrm>
        </p:grpSpPr>
        <p:sp>
          <p:nvSpPr>
            <p:cNvPr id="100" name="Shape 100"/>
            <p:cNvSpPr/>
            <p:nvPr/>
          </p:nvSpPr>
          <p:spPr>
            <a:xfrm>
              <a:off x="126345" y="0"/>
              <a:ext cx="904457" cy="1227668"/>
            </a:xfrm>
            <a:prstGeom prst="rect">
              <a:avLst/>
            </a:prstGeom>
            <a:blipFill rotWithShape="1">
              <a:blip r:embed="rId5"/>
              <a:srcRect l="0" t="0" r="0" b="0"/>
              <a:stretch>
                <a:fillRect/>
              </a:stretch>
            </a:blipFill>
            <a:ln w="12700" cap="flat">
              <a:noFill/>
              <a:miter lim="400000"/>
            </a:ln>
            <a:effectLst/>
          </p:spPr>
          <p:txBody>
            <a:bodyPr wrap="square" lIns="40339" tIns="40339" rIns="40339" bIns="40339" numCol="1" anchor="ctr">
              <a:noAutofit/>
            </a:bodyPr>
            <a:lstStyle/>
            <a:p>
              <a:pPr lvl="0" algn="ctr" defTabSz="508000">
                <a:defRPr sz="1600">
                  <a:solidFill>
                    <a:srgbClr val="FFFFFF"/>
                  </a:solidFill>
                  <a:latin typeface="+mj-lt"/>
                  <a:ea typeface="+mj-ea"/>
                  <a:cs typeface="+mj-cs"/>
                  <a:sym typeface="Helvetica"/>
                </a:defRPr>
              </a:pPr>
            </a:p>
          </p:txBody>
        </p:sp>
        <p:sp>
          <p:nvSpPr>
            <p:cNvPr id="101" name="Shape 101"/>
            <p:cNvSpPr/>
            <p:nvPr/>
          </p:nvSpPr>
          <p:spPr>
            <a:xfrm>
              <a:off x="-1" y="1611134"/>
              <a:ext cx="1089354" cy="209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lnSpc>
                  <a:spcPct val="150000"/>
                </a:lnSpc>
                <a:defRPr sz="1000">
                  <a:latin typeface="+mn-lt"/>
                  <a:ea typeface="+mn-ea"/>
                  <a:cs typeface="+mn-cs"/>
                  <a:sym typeface="Helvetica Neue"/>
                </a:defRPr>
              </a:lvl1pPr>
            </a:lstStyle>
            <a:p>
              <a:pPr lvl="0">
                <a:defRPr sz="1800"/>
              </a:pPr>
              <a:r>
                <a:rPr sz="1000"/>
                <a:t>CRO (R&amp;D)</a:t>
              </a:r>
            </a:p>
          </p:txBody>
        </p:sp>
        <p:sp>
          <p:nvSpPr>
            <p:cNvPr id="102" name="Shape 102"/>
            <p:cNvSpPr/>
            <p:nvPr/>
          </p:nvSpPr>
          <p:spPr>
            <a:xfrm>
              <a:off x="31412" y="1262023"/>
              <a:ext cx="1011012" cy="35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90000"/>
                </a:lnSpc>
                <a:defRPr sz="1000">
                  <a:latin typeface="Nexa Bold"/>
                  <a:ea typeface="Nexa Bold"/>
                  <a:cs typeface="Nexa Bold"/>
                  <a:sym typeface="Nexa Bold"/>
                </a:defRPr>
              </a:lvl1pPr>
            </a:lstStyle>
            <a:p>
              <a:pPr lvl="0">
                <a:defRPr sz="1800"/>
              </a:pPr>
              <a:r>
                <a:rPr sz="1000"/>
                <a:t>ALEXANDER HEID</a:t>
              </a:r>
            </a:p>
          </p:txBody>
        </p:sp>
        <p:sp>
          <p:nvSpPr>
            <p:cNvPr id="103" name="Shape 103"/>
            <p:cNvSpPr/>
            <p:nvPr/>
          </p:nvSpPr>
          <p:spPr>
            <a:xfrm>
              <a:off x="160244" y="1617095"/>
              <a:ext cx="836659"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09" name="Group 109"/>
          <p:cNvGrpSpPr/>
          <p:nvPr/>
        </p:nvGrpSpPr>
        <p:grpSpPr>
          <a:xfrm>
            <a:off x="2724709" y="2129366"/>
            <a:ext cx="1087815" cy="2021911"/>
            <a:chOff x="0" y="0"/>
            <a:chExt cx="1087814" cy="2021910"/>
          </a:xfrm>
        </p:grpSpPr>
        <p:sp>
          <p:nvSpPr>
            <p:cNvPr id="105" name="Shape 105"/>
            <p:cNvSpPr/>
            <p:nvPr/>
          </p:nvSpPr>
          <p:spPr>
            <a:xfrm>
              <a:off x="112479" y="-1"/>
              <a:ext cx="905998" cy="1229785"/>
            </a:xfrm>
            <a:prstGeom prst="rect">
              <a:avLst/>
            </a:prstGeom>
            <a:blipFill rotWithShape="1">
              <a:blip r:embed="rId6"/>
              <a:srcRect l="0" t="0" r="0" b="0"/>
              <a:stretch>
                <a:fillRect/>
              </a:stretch>
            </a:blipFill>
            <a:ln w="12700" cap="flat">
              <a:noFill/>
              <a:miter lim="400000"/>
            </a:ln>
            <a:effectLst/>
          </p:spPr>
          <p:txBody>
            <a:bodyPr wrap="square" lIns="40339" tIns="40339" rIns="40339" bIns="40339" numCol="1" anchor="ctr">
              <a:noAutofit/>
            </a:bodyPr>
            <a:lstStyle/>
            <a:p>
              <a:pPr lvl="0" algn="ctr" defTabSz="508000">
                <a:defRPr sz="1600">
                  <a:solidFill>
                    <a:srgbClr val="FFFFFF"/>
                  </a:solidFill>
                  <a:latin typeface="+mj-lt"/>
                  <a:ea typeface="+mj-ea"/>
                  <a:cs typeface="+mj-cs"/>
                  <a:sym typeface="Helvetica"/>
                </a:defRPr>
              </a:pPr>
            </a:p>
          </p:txBody>
        </p:sp>
        <p:sp>
          <p:nvSpPr>
            <p:cNvPr id="106" name="Shape 106"/>
            <p:cNvSpPr/>
            <p:nvPr/>
          </p:nvSpPr>
          <p:spPr>
            <a:xfrm>
              <a:off x="0" y="1660156"/>
              <a:ext cx="1087815" cy="361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defRPr sz="1000">
                  <a:latin typeface="+mn-lt"/>
                  <a:ea typeface="+mn-ea"/>
                  <a:cs typeface="+mn-cs"/>
                  <a:sym typeface="Helvetica Neue"/>
                </a:defRPr>
              </a:lvl1pPr>
            </a:lstStyle>
            <a:p>
              <a:pPr lvl="0">
                <a:defRPr sz="1800"/>
              </a:pPr>
              <a:r>
                <a:rPr sz="1000"/>
                <a:t>COO &amp; FOUNDER</a:t>
              </a:r>
            </a:p>
          </p:txBody>
        </p:sp>
        <p:sp>
          <p:nvSpPr>
            <p:cNvPr id="107" name="Shape 107"/>
            <p:cNvSpPr/>
            <p:nvPr/>
          </p:nvSpPr>
          <p:spPr>
            <a:xfrm>
              <a:off x="39114" y="1263774"/>
              <a:ext cx="1009582" cy="35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90000"/>
                </a:lnSpc>
                <a:defRPr sz="1000">
                  <a:latin typeface="Nexa Bold"/>
                  <a:ea typeface="Nexa Bold"/>
                  <a:cs typeface="Nexa Bold"/>
                  <a:sym typeface="Nexa Bold"/>
                </a:defRPr>
              </a:lvl1pPr>
            </a:lstStyle>
            <a:p>
              <a:pPr lvl="0">
                <a:defRPr sz="1800"/>
              </a:pPr>
              <a:r>
                <a:rPr sz="1000"/>
                <a:t>SAM KASSOUMEH</a:t>
              </a:r>
            </a:p>
          </p:txBody>
        </p:sp>
        <p:sp>
          <p:nvSpPr>
            <p:cNvPr id="108" name="Shape 108"/>
            <p:cNvSpPr/>
            <p:nvPr/>
          </p:nvSpPr>
          <p:spPr>
            <a:xfrm>
              <a:off x="126346" y="1684866"/>
              <a:ext cx="835120"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14" name="Group 114"/>
          <p:cNvGrpSpPr/>
          <p:nvPr/>
        </p:nvGrpSpPr>
        <p:grpSpPr>
          <a:xfrm>
            <a:off x="2800210" y="4476751"/>
            <a:ext cx="1204915" cy="1865718"/>
            <a:chOff x="0" y="0"/>
            <a:chExt cx="1204913" cy="1865717"/>
          </a:xfrm>
        </p:grpSpPr>
        <p:sp>
          <p:nvSpPr>
            <p:cNvPr id="110" name="Shape 110"/>
            <p:cNvSpPr/>
            <p:nvPr/>
          </p:nvSpPr>
          <p:spPr>
            <a:xfrm>
              <a:off x="174110" y="-1"/>
              <a:ext cx="907539" cy="1227668"/>
            </a:xfrm>
            <a:prstGeom prst="rect">
              <a:avLst/>
            </a:prstGeom>
            <a:blipFill rotWithShape="1">
              <a:blip r:embed="rId7"/>
              <a:srcRect l="0" t="0" r="0" b="0"/>
              <a:stretch>
                <a:fillRect/>
              </a:stretch>
            </a:blipFill>
            <a:ln w="12700" cap="flat">
              <a:noFill/>
              <a:miter lim="400000"/>
            </a:ln>
            <a:effectLst/>
          </p:spPr>
          <p:txBody>
            <a:bodyPr wrap="square" lIns="40339" tIns="40339" rIns="40339" bIns="40339" numCol="1" anchor="ctr">
              <a:noAutofit/>
            </a:bodyPr>
            <a:lstStyle/>
            <a:p>
              <a:pPr lvl="0" algn="ctr" defTabSz="508000">
                <a:defRPr sz="1600">
                  <a:solidFill>
                    <a:srgbClr val="FFFFFF"/>
                  </a:solidFill>
                  <a:latin typeface="+mj-lt"/>
                  <a:ea typeface="+mj-ea"/>
                  <a:cs typeface="+mj-cs"/>
                  <a:sym typeface="Helvetica"/>
                </a:defRPr>
              </a:pPr>
            </a:p>
          </p:txBody>
        </p:sp>
        <p:sp>
          <p:nvSpPr>
            <p:cNvPr id="111" name="Shape 111"/>
            <p:cNvSpPr/>
            <p:nvPr/>
          </p:nvSpPr>
          <p:spPr>
            <a:xfrm>
              <a:off x="0" y="1656363"/>
              <a:ext cx="1204914" cy="209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defRPr sz="1000">
                  <a:latin typeface="+mn-lt"/>
                  <a:ea typeface="+mn-ea"/>
                  <a:cs typeface="+mn-cs"/>
                  <a:sym typeface="Helvetica Neue"/>
                </a:defRPr>
              </a:lvl1pPr>
            </a:lstStyle>
            <a:p>
              <a:pPr lvl="0">
                <a:defRPr sz="1800"/>
              </a:pPr>
              <a:r>
                <a:rPr sz="1000"/>
                <a:t>VP Sales</a:t>
              </a:r>
            </a:p>
          </p:txBody>
        </p:sp>
        <p:sp>
          <p:nvSpPr>
            <p:cNvPr id="112" name="Shape 112"/>
            <p:cNvSpPr/>
            <p:nvPr/>
          </p:nvSpPr>
          <p:spPr>
            <a:xfrm>
              <a:off x="80166" y="1219322"/>
              <a:ext cx="1010935" cy="350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90000"/>
                </a:lnSpc>
                <a:defRPr sz="1000">
                  <a:latin typeface="Nexa Bold"/>
                  <a:ea typeface="Nexa Bold"/>
                  <a:cs typeface="Nexa Bold"/>
                  <a:sym typeface="Nexa Bold"/>
                </a:defRPr>
              </a:lvl1pPr>
            </a:lstStyle>
            <a:p>
              <a:pPr lvl="0">
                <a:defRPr sz="1800"/>
              </a:pPr>
              <a:r>
                <a:rPr sz="1000"/>
                <a:t>SCOTT SCHNEIDER</a:t>
              </a:r>
            </a:p>
          </p:txBody>
        </p:sp>
        <p:sp>
          <p:nvSpPr>
            <p:cNvPr id="113" name="Shape 113"/>
            <p:cNvSpPr/>
            <p:nvPr/>
          </p:nvSpPr>
          <p:spPr>
            <a:xfrm>
              <a:off x="160243" y="1672166"/>
              <a:ext cx="835120"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22" name="Group 122"/>
          <p:cNvGrpSpPr/>
          <p:nvPr/>
        </p:nvGrpSpPr>
        <p:grpSpPr>
          <a:xfrm>
            <a:off x="7294748" y="1553632"/>
            <a:ext cx="2764214" cy="4531787"/>
            <a:chOff x="0" y="0"/>
            <a:chExt cx="2764212" cy="4531785"/>
          </a:xfrm>
        </p:grpSpPr>
        <p:sp>
          <p:nvSpPr>
            <p:cNvPr id="115" name="Shape 115"/>
            <p:cNvSpPr/>
            <p:nvPr/>
          </p:nvSpPr>
          <p:spPr>
            <a:xfrm>
              <a:off x="578030" y="-1"/>
              <a:ext cx="1819508" cy="390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defTabSz="802620">
                <a:lnSpc>
                  <a:spcPct val="80000"/>
                </a:lnSpc>
                <a:defRPr sz="2200">
                  <a:latin typeface="Nexa Bold"/>
                  <a:ea typeface="Nexa Bold"/>
                  <a:cs typeface="Nexa Bold"/>
                  <a:sym typeface="Nexa Bold"/>
                </a:defRPr>
              </a:lvl1pPr>
            </a:lstStyle>
            <a:p>
              <a:pPr lvl="0">
                <a:defRPr sz="1800"/>
              </a:pPr>
              <a:r>
                <a:rPr sz="2200"/>
                <a:t>Investors</a:t>
              </a:r>
            </a:p>
          </p:txBody>
        </p:sp>
        <p:sp>
          <p:nvSpPr>
            <p:cNvPr id="116" name="Shape 116"/>
            <p:cNvSpPr/>
            <p:nvPr/>
          </p:nvSpPr>
          <p:spPr>
            <a:xfrm>
              <a:off x="534660" y="446616"/>
              <a:ext cx="2191032" cy="3"/>
            </a:xfrm>
            <a:prstGeom prst="line">
              <a:avLst/>
            </a:prstGeom>
            <a:noFill/>
            <a:ln w="3175" cap="flat">
              <a:solidFill>
                <a:srgbClr val="B0C4E1"/>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sp>
          <p:nvSpPr>
            <p:cNvPr id="117" name="Shape 117"/>
            <p:cNvSpPr/>
            <p:nvPr/>
          </p:nvSpPr>
          <p:spPr>
            <a:xfrm flipH="1">
              <a:off x="-1" y="433917"/>
              <a:ext cx="1" cy="4097870"/>
            </a:xfrm>
            <a:prstGeom prst="line">
              <a:avLst/>
            </a:prstGeom>
            <a:noFill/>
            <a:ln w="3175" cap="flat">
              <a:solidFill>
                <a:srgbClr val="000000"/>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pic>
          <p:nvPicPr>
            <p:cNvPr id="118" name="image55.png" descr="Atlas-Venture-Logo-normal.png"/>
            <p:cNvPicPr/>
            <p:nvPr/>
          </p:nvPicPr>
          <p:blipFill>
            <a:blip r:embed="rId8">
              <a:extLst/>
            </a:blip>
            <a:stretch>
              <a:fillRect/>
            </a:stretch>
          </p:blipFill>
          <p:spPr>
            <a:xfrm>
              <a:off x="465563" y="3539068"/>
              <a:ext cx="2253971" cy="543985"/>
            </a:xfrm>
            <a:prstGeom prst="rect">
              <a:avLst/>
            </a:prstGeom>
            <a:ln w="12700" cap="flat">
              <a:noFill/>
              <a:miter lim="400000"/>
            </a:ln>
            <a:effectLst/>
          </p:spPr>
        </p:pic>
        <p:pic>
          <p:nvPicPr>
            <p:cNvPr id="119" name="image56.png" descr="Screen Shot 2014-03-14 at 11.17.19 AM.png"/>
            <p:cNvPicPr/>
            <p:nvPr/>
          </p:nvPicPr>
          <p:blipFill>
            <a:blip r:embed="rId9">
              <a:extLst/>
            </a:blip>
            <a:stretch>
              <a:fillRect/>
            </a:stretch>
          </p:blipFill>
          <p:spPr>
            <a:xfrm>
              <a:off x="508702" y="1678516"/>
              <a:ext cx="2119934" cy="681569"/>
            </a:xfrm>
            <a:prstGeom prst="rect">
              <a:avLst/>
            </a:prstGeom>
            <a:ln w="12700" cap="flat">
              <a:noFill/>
              <a:miter lim="400000"/>
            </a:ln>
            <a:effectLst/>
          </p:spPr>
        </p:pic>
        <p:pic>
          <p:nvPicPr>
            <p:cNvPr id="120" name="image57.png" descr="unnamed.png"/>
            <p:cNvPicPr/>
            <p:nvPr/>
          </p:nvPicPr>
          <p:blipFill>
            <a:blip r:embed="rId10">
              <a:extLst/>
            </a:blip>
            <a:stretch>
              <a:fillRect/>
            </a:stretch>
          </p:blipFill>
          <p:spPr>
            <a:xfrm>
              <a:off x="481431" y="2702104"/>
              <a:ext cx="2124400" cy="505625"/>
            </a:xfrm>
            <a:prstGeom prst="rect">
              <a:avLst/>
            </a:prstGeom>
            <a:ln w="12700" cap="flat">
              <a:noFill/>
              <a:miter lim="400000"/>
            </a:ln>
            <a:effectLst/>
          </p:spPr>
        </p:pic>
        <p:pic>
          <p:nvPicPr>
            <p:cNvPr id="121" name="image58.png" descr="logo-sequoia.png"/>
            <p:cNvPicPr/>
            <p:nvPr/>
          </p:nvPicPr>
          <p:blipFill>
            <a:blip r:embed="rId11">
              <a:extLst/>
            </a:blip>
            <a:stretch>
              <a:fillRect/>
            </a:stretch>
          </p:blipFill>
          <p:spPr>
            <a:xfrm>
              <a:off x="427046" y="806449"/>
              <a:ext cx="2337167" cy="541869"/>
            </a:xfrm>
            <a:prstGeom prst="rect">
              <a:avLst/>
            </a:prstGeom>
            <a:ln w="12700" cap="flat">
              <a:noFill/>
              <a:miter lim="400000"/>
            </a:ln>
            <a:effectLst/>
          </p:spPr>
        </p:pic>
      </p:grpSp>
      <p:sp>
        <p:nvSpPr>
          <p:cNvPr id="123" name="Shape 123"/>
          <p:cNvSpPr/>
          <p:nvPr/>
        </p:nvSpPr>
        <p:spPr>
          <a:xfrm>
            <a:off x="10040470" y="6490303"/>
            <a:ext cx="429886" cy="322644"/>
          </a:xfrm>
          <a:prstGeom prst="rect">
            <a:avLst/>
          </a:prstGeom>
          <a:ln w="12700">
            <a:miter lim="400000"/>
          </a:ln>
          <a:extLst>
            <a:ext uri="{C572A759-6A51-4108-AA02-DFA0A04FC94B}">
              <ma14:wrappingTextBoxFlag xmlns:ma14="http://schemas.microsoft.com/office/mac/drawingml/2011/main" val="1"/>
            </a:ext>
          </a:extLst>
        </p:spPr>
        <p:txBody>
          <a:bodyPr lIns="50345" tIns="50345" rIns="50345" bIns="50345" anchor="ctr">
            <a:spAutoFit/>
          </a:bodyPr>
          <a:lstStyle>
            <a:lvl1pPr algn="r" defTabSz="508000">
              <a:defRPr b="1" sz="1600">
                <a:solidFill>
                  <a:srgbClr val="FFFFFF"/>
                </a:solidFill>
              </a:defRPr>
            </a:lvl1pPr>
          </a:lstStyle>
          <a:p>
            <a:pPr lvl="0">
              <a:defRPr b="0" sz="1800">
                <a:solidFill>
                  <a:srgbClr val="000000"/>
                </a:solidFill>
              </a:defRPr>
            </a:pPr>
            <a:r>
              <a:rPr b="1" sz="1600">
                <a:solidFill>
                  <a:srgbClr val="FFFFFF"/>
                </a:solidFill>
              </a:rPr>
              <a:t>31</a:t>
            </a:r>
          </a:p>
        </p:txBody>
      </p:sp>
      <p:sp>
        <p:nvSpPr>
          <p:cNvPr id="124" name="Shape 124"/>
          <p:cNvSpPr/>
          <p:nvPr/>
        </p:nvSpPr>
        <p:spPr>
          <a:xfrm>
            <a:off x="4419600" y="1553632"/>
            <a:ext cx="2143268" cy="405718"/>
          </a:xfrm>
          <a:prstGeom prst="rect">
            <a:avLst/>
          </a:prstGeom>
          <a:ln w="12700">
            <a:miter lim="400000"/>
          </a:ln>
          <a:extLst>
            <a:ext uri="{C572A759-6A51-4108-AA02-DFA0A04FC94B}">
              <ma14:wrappingTextBoxFlag xmlns:ma14="http://schemas.microsoft.com/office/mac/drawingml/2011/main" val="1"/>
            </a:ext>
          </a:extLst>
        </p:spPr>
        <p:txBody>
          <a:bodyPr lIns="37758" tIns="37758" rIns="37758" bIns="37758">
            <a:spAutoFit/>
          </a:bodyPr>
          <a:lstStyle>
            <a:lvl1pPr defTabSz="802620">
              <a:lnSpc>
                <a:spcPct val="80000"/>
              </a:lnSpc>
              <a:defRPr sz="2200">
                <a:latin typeface="Nexa Bold"/>
                <a:ea typeface="Nexa Bold"/>
                <a:cs typeface="Nexa Bold"/>
                <a:sym typeface="Nexa Bold"/>
              </a:defRPr>
            </a:lvl1pPr>
          </a:lstStyle>
          <a:p>
            <a:pPr lvl="0">
              <a:defRPr sz="1800"/>
            </a:pPr>
            <a:r>
              <a:rPr sz="2200"/>
              <a:t>Advisors</a:t>
            </a:r>
          </a:p>
        </p:txBody>
      </p:sp>
      <p:sp>
        <p:nvSpPr>
          <p:cNvPr id="125" name="Shape 125"/>
          <p:cNvSpPr/>
          <p:nvPr/>
        </p:nvSpPr>
        <p:spPr>
          <a:xfrm>
            <a:off x="4414978" y="2015065"/>
            <a:ext cx="2351276" cy="2"/>
          </a:xfrm>
          <a:prstGeom prst="line">
            <a:avLst/>
          </a:prstGeom>
          <a:ln w="3175">
            <a:solidFill>
              <a:srgbClr val="B0C4E1"/>
            </a:solidFill>
          </a:ln>
        </p:spPr>
        <p:txBody>
          <a:bodyPr lIns="40340" tIns="40340" rIns="40340" bIns="40340"/>
          <a:lstStyle/>
          <a:p>
            <a:pPr lvl="0" defTabSz="457200">
              <a:defRPr sz="1000">
                <a:latin typeface="+mj-lt"/>
                <a:ea typeface="+mj-ea"/>
                <a:cs typeface="+mj-cs"/>
                <a:sym typeface="Helvetica"/>
              </a:defRPr>
            </a:pPr>
          </a:p>
        </p:txBody>
      </p:sp>
      <p:sp>
        <p:nvSpPr>
          <p:cNvPr id="126" name="Shape 126"/>
          <p:cNvSpPr/>
          <p:nvPr/>
        </p:nvSpPr>
        <p:spPr>
          <a:xfrm>
            <a:off x="4411897" y="2345265"/>
            <a:ext cx="679498" cy="1016003"/>
          </a:xfrm>
          <a:prstGeom prst="rect">
            <a:avLst/>
          </a:prstGeom>
          <a:blipFill>
            <a:blip r:embed="rId12"/>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sp>
        <p:nvSpPr>
          <p:cNvPr id="127" name="Shape 127"/>
          <p:cNvSpPr/>
          <p:nvPr/>
        </p:nvSpPr>
        <p:spPr>
          <a:xfrm>
            <a:off x="5237769" y="2332566"/>
            <a:ext cx="681040" cy="1016002"/>
          </a:xfrm>
          <a:prstGeom prst="rect">
            <a:avLst/>
          </a:prstGeom>
          <a:blipFill>
            <a:blip r:embed="rId13"/>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sp>
        <p:nvSpPr>
          <p:cNvPr id="128" name="Shape 128"/>
          <p:cNvSpPr/>
          <p:nvPr/>
        </p:nvSpPr>
        <p:spPr>
          <a:xfrm>
            <a:off x="6065182" y="2332566"/>
            <a:ext cx="679500" cy="1016002"/>
          </a:xfrm>
          <a:prstGeom prst="rect">
            <a:avLst/>
          </a:prstGeom>
          <a:blipFill>
            <a:blip r:embed="rId14"/>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sp>
        <p:nvSpPr>
          <p:cNvPr id="129" name="Shape 129"/>
          <p:cNvSpPr/>
          <p:nvPr/>
        </p:nvSpPr>
        <p:spPr>
          <a:xfrm>
            <a:off x="4419599" y="4332816"/>
            <a:ext cx="679499" cy="1016002"/>
          </a:xfrm>
          <a:prstGeom prst="rect">
            <a:avLst/>
          </a:prstGeom>
          <a:blipFill>
            <a:blip r:embed="rId15"/>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sp>
        <p:nvSpPr>
          <p:cNvPr id="130" name="Shape 130"/>
          <p:cNvSpPr/>
          <p:nvPr/>
        </p:nvSpPr>
        <p:spPr>
          <a:xfrm>
            <a:off x="5247014" y="4326465"/>
            <a:ext cx="679498" cy="1043520"/>
          </a:xfrm>
          <a:prstGeom prst="rect">
            <a:avLst/>
          </a:prstGeom>
          <a:blipFill>
            <a:blip r:embed="rId16"/>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sp>
        <p:nvSpPr>
          <p:cNvPr id="131" name="Shape 131"/>
          <p:cNvSpPr/>
          <p:nvPr/>
        </p:nvSpPr>
        <p:spPr>
          <a:xfrm>
            <a:off x="6068265" y="4349749"/>
            <a:ext cx="681039" cy="1016002"/>
          </a:xfrm>
          <a:prstGeom prst="rect">
            <a:avLst/>
          </a:prstGeom>
          <a:blipFill>
            <a:blip r:embed="rId17"/>
            <a:stretch>
              <a:fillRect/>
            </a:stretch>
          </a:blipFill>
          <a:ln w="12700">
            <a:miter lim="400000"/>
          </a:ln>
        </p:spPr>
        <p:txBody>
          <a:bodyPr lIns="40339" tIns="40339" rIns="40339" bIns="40339" anchor="ctr"/>
          <a:lstStyle/>
          <a:p>
            <a:pPr lvl="0" algn="ctr" defTabSz="508000">
              <a:defRPr sz="1600">
                <a:solidFill>
                  <a:srgbClr val="FFFFFF"/>
                </a:solidFill>
                <a:latin typeface="+mj-lt"/>
                <a:ea typeface="+mj-ea"/>
                <a:cs typeface="+mj-cs"/>
                <a:sym typeface="Helvetica"/>
              </a:defRPr>
            </a:pPr>
          </a:p>
        </p:txBody>
      </p:sp>
      <p:grpSp>
        <p:nvGrpSpPr>
          <p:cNvPr id="135" name="Group 135"/>
          <p:cNvGrpSpPr/>
          <p:nvPr/>
        </p:nvGrpSpPr>
        <p:grpSpPr>
          <a:xfrm>
            <a:off x="5961950" y="3333751"/>
            <a:ext cx="899835" cy="713833"/>
            <a:chOff x="0" y="0"/>
            <a:chExt cx="899834" cy="713832"/>
          </a:xfrm>
        </p:grpSpPr>
        <p:sp>
          <p:nvSpPr>
            <p:cNvPr id="132" name="Shape 132"/>
            <p:cNvSpPr/>
            <p:nvPr/>
          </p:nvSpPr>
          <p:spPr>
            <a:xfrm>
              <a:off x="-1" y="402166"/>
              <a:ext cx="899836" cy="311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p>
              <a:pPr lvl="0" algn="ctr" defTabSz="374096"/>
              <a:r>
                <a:rPr sz="800">
                  <a:latin typeface="+mn-lt"/>
                  <a:ea typeface="+mn-ea"/>
                  <a:cs typeface="+mn-cs"/>
                  <a:sym typeface="Helvetica Neue"/>
                </a:rPr>
                <a:t>PROFESSOR</a:t>
              </a:r>
              <a:endParaRPr sz="800">
                <a:latin typeface="+mn-lt"/>
                <a:ea typeface="+mn-ea"/>
                <a:cs typeface="+mn-cs"/>
                <a:sym typeface="Helvetica Neue"/>
              </a:endParaRPr>
            </a:p>
            <a:p>
              <a:pPr lvl="0" algn="ctr" defTabSz="374096"/>
              <a:r>
                <a:rPr sz="800">
                  <a:latin typeface="+mn-lt"/>
                  <a:ea typeface="+mn-ea"/>
                  <a:cs typeface="+mn-cs"/>
                  <a:sym typeface="Helvetica Neue"/>
                </a:rPr>
                <a:t>YALE</a:t>
              </a:r>
            </a:p>
          </p:txBody>
        </p:sp>
        <p:sp>
          <p:nvSpPr>
            <p:cNvPr id="133" name="Shape 133"/>
            <p:cNvSpPr/>
            <p:nvPr/>
          </p:nvSpPr>
          <p:spPr>
            <a:xfrm>
              <a:off x="32355" y="0"/>
              <a:ext cx="835121" cy="314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defRPr sz="800">
                  <a:latin typeface="Nexa Bold"/>
                  <a:ea typeface="Nexa Bold"/>
                  <a:cs typeface="Nexa Bold"/>
                  <a:sym typeface="Nexa Bold"/>
                </a:defRPr>
              </a:lvl1pPr>
            </a:lstStyle>
            <a:p>
              <a:pPr lvl="0">
                <a:defRPr sz="1800"/>
              </a:pPr>
              <a:r>
                <a:rPr sz="800"/>
                <a:t>JOAN FEIGENBAUM</a:t>
              </a:r>
            </a:p>
          </p:txBody>
        </p:sp>
        <p:sp>
          <p:nvSpPr>
            <p:cNvPr id="134" name="Shape 134"/>
            <p:cNvSpPr/>
            <p:nvPr/>
          </p:nvSpPr>
          <p:spPr>
            <a:xfrm>
              <a:off x="104775" y="425450"/>
              <a:ext cx="690284"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39" name="Group 139"/>
          <p:cNvGrpSpPr/>
          <p:nvPr/>
        </p:nvGrpSpPr>
        <p:grpSpPr>
          <a:xfrm>
            <a:off x="4302497" y="3431116"/>
            <a:ext cx="896753" cy="493700"/>
            <a:chOff x="0" y="0"/>
            <a:chExt cx="896752" cy="493698"/>
          </a:xfrm>
        </p:grpSpPr>
        <p:sp>
          <p:nvSpPr>
            <p:cNvPr id="136" name="Shape 136"/>
            <p:cNvSpPr/>
            <p:nvPr/>
          </p:nvSpPr>
          <p:spPr>
            <a:xfrm>
              <a:off x="0" y="309033"/>
              <a:ext cx="896753" cy="184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defRPr sz="800">
                  <a:latin typeface="+mn-lt"/>
                  <a:ea typeface="+mn-ea"/>
                  <a:cs typeface="+mn-cs"/>
                  <a:sym typeface="Helvetica Neue"/>
                </a:defRPr>
              </a:lvl1pPr>
            </a:lstStyle>
            <a:p>
              <a:pPr lvl="0">
                <a:defRPr sz="1800"/>
              </a:pPr>
              <a:r>
                <a:rPr sz="800"/>
                <a:t>BOARD MEMBER</a:t>
              </a:r>
            </a:p>
          </p:txBody>
        </p:sp>
        <p:sp>
          <p:nvSpPr>
            <p:cNvPr id="137" name="Shape 137"/>
            <p:cNvSpPr/>
            <p:nvPr/>
          </p:nvSpPr>
          <p:spPr>
            <a:xfrm>
              <a:off x="44684" y="-1"/>
              <a:ext cx="835120" cy="289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80000"/>
                </a:lnSpc>
                <a:defRPr sz="800">
                  <a:latin typeface="Nexa Bold"/>
                  <a:ea typeface="Nexa Bold"/>
                  <a:cs typeface="Nexa Bold"/>
                  <a:sym typeface="Nexa Bold"/>
                </a:defRPr>
              </a:lvl1pPr>
            </a:lstStyle>
            <a:p>
              <a:pPr lvl="0">
                <a:defRPr sz="1800"/>
              </a:pPr>
              <a:r>
                <a:rPr sz="800"/>
                <a:t>RICHARD SEEWALD</a:t>
              </a:r>
            </a:p>
          </p:txBody>
        </p:sp>
        <p:sp>
          <p:nvSpPr>
            <p:cNvPr id="138" name="Shape 138"/>
            <p:cNvSpPr/>
            <p:nvPr/>
          </p:nvSpPr>
          <p:spPr>
            <a:xfrm>
              <a:off x="115560" y="332315"/>
              <a:ext cx="691824"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43" name="Group 143"/>
          <p:cNvGrpSpPr/>
          <p:nvPr/>
        </p:nvGrpSpPr>
        <p:grpSpPr>
          <a:xfrm>
            <a:off x="5126832" y="3435352"/>
            <a:ext cx="995366" cy="622817"/>
            <a:chOff x="0" y="0"/>
            <a:chExt cx="995364" cy="622815"/>
          </a:xfrm>
        </p:grpSpPr>
        <p:sp>
          <p:nvSpPr>
            <p:cNvPr id="140" name="Shape 140"/>
            <p:cNvSpPr/>
            <p:nvPr/>
          </p:nvSpPr>
          <p:spPr>
            <a:xfrm>
              <a:off x="0" y="311150"/>
              <a:ext cx="995365" cy="31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374096">
                <a:defRPr sz="800">
                  <a:latin typeface="+mn-lt"/>
                  <a:ea typeface="+mn-ea"/>
                  <a:cs typeface="+mn-cs"/>
                  <a:sym typeface="Helvetica Neue"/>
                </a:defRPr>
              </a:lvl1pPr>
            </a:lstStyle>
            <a:p>
              <a:pPr lvl="0">
                <a:defRPr sz="1800"/>
              </a:pPr>
              <a:r>
                <a:rPr sz="800"/>
                <a:t>PARTNER     LUMIA CAPTAIL</a:t>
              </a:r>
            </a:p>
          </p:txBody>
        </p:sp>
        <p:sp>
          <p:nvSpPr>
            <p:cNvPr id="141" name="Shape 141"/>
            <p:cNvSpPr/>
            <p:nvPr/>
          </p:nvSpPr>
          <p:spPr>
            <a:xfrm>
              <a:off x="60090" y="-1"/>
              <a:ext cx="835120" cy="289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80000"/>
                </a:lnSpc>
                <a:defRPr sz="800">
                  <a:latin typeface="Nexa Bold"/>
                  <a:ea typeface="Nexa Bold"/>
                  <a:cs typeface="Nexa Bold"/>
                  <a:sym typeface="Nexa Bold"/>
                </a:defRPr>
              </a:lvl1pPr>
            </a:lstStyle>
            <a:p>
              <a:pPr lvl="0">
                <a:defRPr sz="1800"/>
              </a:pPr>
              <a:r>
                <a:rPr sz="800"/>
                <a:t>MARTIN GEDALIN</a:t>
              </a:r>
            </a:p>
          </p:txBody>
        </p:sp>
        <p:sp>
          <p:nvSpPr>
            <p:cNvPr id="142" name="Shape 142"/>
            <p:cNvSpPr/>
            <p:nvPr/>
          </p:nvSpPr>
          <p:spPr>
            <a:xfrm>
              <a:off x="132509" y="332316"/>
              <a:ext cx="690285"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47" name="Group 147"/>
          <p:cNvGrpSpPr/>
          <p:nvPr/>
        </p:nvGrpSpPr>
        <p:grpSpPr>
          <a:xfrm>
            <a:off x="4299415" y="5471583"/>
            <a:ext cx="895213" cy="620699"/>
            <a:chOff x="0" y="0"/>
            <a:chExt cx="895212" cy="620698"/>
          </a:xfrm>
        </p:grpSpPr>
        <p:sp>
          <p:nvSpPr>
            <p:cNvPr id="144" name="Shape 144"/>
            <p:cNvSpPr/>
            <p:nvPr/>
          </p:nvSpPr>
          <p:spPr>
            <a:xfrm>
              <a:off x="-1" y="309033"/>
              <a:ext cx="895214" cy="31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p>
              <a:pPr lvl="0" algn="ctr" defTabSz="374096"/>
              <a:r>
                <a:rPr sz="800">
                  <a:latin typeface="+mn-lt"/>
                  <a:ea typeface="+mn-ea"/>
                  <a:cs typeface="+mn-cs"/>
                  <a:sym typeface="Helvetica Neue"/>
                </a:rPr>
                <a:t>CEO</a:t>
              </a:r>
              <a:endParaRPr sz="800">
                <a:latin typeface="+mn-lt"/>
                <a:ea typeface="+mn-ea"/>
                <a:cs typeface="+mn-cs"/>
                <a:sym typeface="Helvetica Neue"/>
              </a:endParaRPr>
            </a:p>
            <a:p>
              <a:pPr lvl="0" algn="ctr" defTabSz="374096"/>
              <a:r>
                <a:rPr sz="800">
                  <a:latin typeface="+mn-lt"/>
                  <a:ea typeface="+mn-ea"/>
                  <a:cs typeface="+mn-cs"/>
                  <a:sym typeface="Helvetica Neue"/>
                </a:rPr>
                <a:t>NULLCUBE</a:t>
              </a:r>
            </a:p>
          </p:txBody>
        </p:sp>
        <p:sp>
          <p:nvSpPr>
            <p:cNvPr id="145" name="Shape 145"/>
            <p:cNvSpPr/>
            <p:nvPr/>
          </p:nvSpPr>
          <p:spPr>
            <a:xfrm>
              <a:off x="44683" y="-1"/>
              <a:ext cx="833580" cy="187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80000"/>
                </a:lnSpc>
                <a:defRPr sz="800">
                  <a:latin typeface="Nexa Bold"/>
                  <a:ea typeface="Nexa Bold"/>
                  <a:cs typeface="Nexa Bold"/>
                  <a:sym typeface="Nexa Bold"/>
                </a:defRPr>
              </a:lvl1pPr>
            </a:lstStyle>
            <a:p>
              <a:pPr lvl="0">
                <a:defRPr sz="1800"/>
              </a:pPr>
              <a:r>
                <a:rPr sz="800"/>
                <a:t>ALDO CORTESI</a:t>
              </a:r>
            </a:p>
          </p:txBody>
        </p:sp>
        <p:sp>
          <p:nvSpPr>
            <p:cNvPr id="146" name="Shape 146"/>
            <p:cNvSpPr/>
            <p:nvPr/>
          </p:nvSpPr>
          <p:spPr>
            <a:xfrm>
              <a:off x="115561" y="332315"/>
              <a:ext cx="690284"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51" name="Group 151"/>
          <p:cNvGrpSpPr/>
          <p:nvPr/>
        </p:nvGrpSpPr>
        <p:grpSpPr>
          <a:xfrm>
            <a:off x="5138385" y="5578287"/>
            <a:ext cx="895214" cy="576378"/>
            <a:chOff x="0" y="0"/>
            <a:chExt cx="895213" cy="576377"/>
          </a:xfrm>
        </p:grpSpPr>
        <p:sp>
          <p:nvSpPr>
            <p:cNvPr id="148" name="Shape 148"/>
            <p:cNvSpPr/>
            <p:nvPr/>
          </p:nvSpPr>
          <p:spPr>
            <a:xfrm>
              <a:off x="-1" y="264711"/>
              <a:ext cx="895215" cy="311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p>
              <a:pPr lvl="0" algn="ctr" defTabSz="374096"/>
              <a:r>
                <a:rPr sz="800">
                  <a:latin typeface="+mn-lt"/>
                  <a:ea typeface="+mn-ea"/>
                  <a:cs typeface="+mn-cs"/>
                  <a:sym typeface="Helvetica Neue"/>
                </a:rPr>
                <a:t>EVP SALES </a:t>
              </a:r>
              <a:endParaRPr sz="800">
                <a:latin typeface="+mn-lt"/>
                <a:ea typeface="+mn-ea"/>
                <a:cs typeface="+mn-cs"/>
                <a:sym typeface="Helvetica Neue"/>
              </a:endParaRPr>
            </a:p>
            <a:p>
              <a:pPr lvl="0" algn="ctr" defTabSz="374096"/>
              <a:r>
                <a:rPr sz="800">
                  <a:latin typeface="+mn-lt"/>
                  <a:ea typeface="+mn-ea"/>
                  <a:cs typeface="+mn-cs"/>
                  <a:sym typeface="Helvetica Neue"/>
                </a:rPr>
                <a:t>TIBCO</a:t>
              </a:r>
            </a:p>
          </p:txBody>
        </p:sp>
        <p:sp>
          <p:nvSpPr>
            <p:cNvPr id="149" name="Shape 149"/>
            <p:cNvSpPr/>
            <p:nvPr/>
          </p:nvSpPr>
          <p:spPr>
            <a:xfrm>
              <a:off x="30817" y="-1"/>
              <a:ext cx="833579" cy="187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80000"/>
                </a:lnSpc>
                <a:defRPr sz="800">
                  <a:latin typeface="Nexa Bold"/>
                  <a:ea typeface="Nexa Bold"/>
                  <a:cs typeface="Nexa Bold"/>
                  <a:sym typeface="Nexa Bold"/>
                </a:defRPr>
              </a:lvl1pPr>
            </a:lstStyle>
            <a:p>
              <a:pPr lvl="0">
                <a:defRPr sz="1800"/>
              </a:pPr>
              <a:r>
                <a:rPr sz="800"/>
                <a:t>PETER Y. LEE</a:t>
              </a:r>
            </a:p>
          </p:txBody>
        </p:sp>
        <p:sp>
          <p:nvSpPr>
            <p:cNvPr id="150" name="Shape 150"/>
            <p:cNvSpPr/>
            <p:nvPr/>
          </p:nvSpPr>
          <p:spPr>
            <a:xfrm>
              <a:off x="102465" y="229846"/>
              <a:ext cx="690284"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grpSp>
        <p:nvGrpSpPr>
          <p:cNvPr id="155" name="Group 155"/>
          <p:cNvGrpSpPr/>
          <p:nvPr/>
        </p:nvGrpSpPr>
        <p:grpSpPr>
          <a:xfrm>
            <a:off x="5924970" y="5482167"/>
            <a:ext cx="896753" cy="620700"/>
            <a:chOff x="0" y="0"/>
            <a:chExt cx="896752" cy="620699"/>
          </a:xfrm>
        </p:grpSpPr>
        <p:sp>
          <p:nvSpPr>
            <p:cNvPr id="152" name="Shape 152"/>
            <p:cNvSpPr/>
            <p:nvPr/>
          </p:nvSpPr>
          <p:spPr>
            <a:xfrm>
              <a:off x="0" y="309033"/>
              <a:ext cx="896753" cy="311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p>
              <a:pPr lvl="0" algn="ctr" defTabSz="374096"/>
              <a:r>
                <a:rPr sz="800">
                  <a:latin typeface="+mn-lt"/>
                  <a:ea typeface="+mn-ea"/>
                  <a:cs typeface="+mn-cs"/>
                  <a:sym typeface="Helvetica Neue"/>
                </a:rPr>
                <a:t>FMR. PRESIDENT</a:t>
              </a:r>
              <a:endParaRPr sz="800">
                <a:latin typeface="+mn-lt"/>
                <a:ea typeface="+mn-ea"/>
                <a:cs typeface="+mn-cs"/>
                <a:sym typeface="Helvetica Neue"/>
              </a:endParaRPr>
            </a:p>
            <a:p>
              <a:pPr lvl="0" algn="ctr" defTabSz="374096"/>
              <a:r>
                <a:rPr sz="800">
                  <a:latin typeface="+mn-lt"/>
                  <a:ea typeface="+mn-ea"/>
                  <a:cs typeface="+mn-cs"/>
                  <a:sym typeface="Helvetica Neue"/>
                </a:rPr>
                <a:t>NASDAQ</a:t>
              </a:r>
            </a:p>
          </p:txBody>
        </p:sp>
        <p:sp>
          <p:nvSpPr>
            <p:cNvPr id="153" name="Shape 153"/>
            <p:cNvSpPr/>
            <p:nvPr/>
          </p:nvSpPr>
          <p:spPr>
            <a:xfrm>
              <a:off x="44683" y="0"/>
              <a:ext cx="835120" cy="289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algn="ctr" defTabSz="802620">
                <a:lnSpc>
                  <a:spcPct val="80000"/>
                </a:lnSpc>
                <a:defRPr sz="800">
                  <a:latin typeface="Nexa Bold"/>
                  <a:ea typeface="Nexa Bold"/>
                  <a:cs typeface="Nexa Bold"/>
                  <a:sym typeface="Nexa Bold"/>
                </a:defRPr>
              </a:lvl1pPr>
            </a:lstStyle>
            <a:p>
              <a:pPr lvl="0">
                <a:defRPr sz="1800"/>
              </a:pPr>
              <a:r>
                <a:rPr sz="800"/>
                <a:t>ALFRED BERKELEY</a:t>
              </a:r>
            </a:p>
          </p:txBody>
        </p:sp>
        <p:sp>
          <p:nvSpPr>
            <p:cNvPr id="154" name="Shape 154"/>
            <p:cNvSpPr/>
            <p:nvPr/>
          </p:nvSpPr>
          <p:spPr>
            <a:xfrm>
              <a:off x="115559" y="332317"/>
              <a:ext cx="691825" cy="2"/>
            </a:xfrm>
            <a:prstGeom prst="line">
              <a:avLst/>
            </a:prstGeom>
            <a:noFill/>
            <a:ln w="3175" cap="flat">
              <a:solidFill>
                <a:srgbClr val="D9D9D9"/>
              </a:solidFill>
              <a:prstDash val="solid"/>
              <a:bevel/>
            </a:ln>
            <a:effectLst/>
          </p:spPr>
          <p:txBody>
            <a:bodyPr wrap="square" lIns="40340" tIns="40340" rIns="40340" bIns="40340" numCol="1" anchor="t">
              <a:noAutofit/>
            </a:bodyPr>
            <a:lstStyle/>
            <a:p>
              <a:pPr lvl="0" defTabSz="457200">
                <a:defRPr sz="1000">
                  <a:latin typeface="+mj-lt"/>
                  <a:ea typeface="+mj-ea"/>
                  <a:cs typeface="+mj-cs"/>
                  <a:sym typeface="Helvetica"/>
                </a:defRPr>
              </a:pPr>
            </a:p>
          </p:txBody>
        </p:sp>
      </p:grpSp>
      <p:sp>
        <p:nvSpPr>
          <p:cNvPr id="156" name="Shape 156"/>
          <p:cNvSpPr/>
          <p:nvPr/>
        </p:nvSpPr>
        <p:spPr>
          <a:xfrm flipH="1">
            <a:off x="4208508" y="2137833"/>
            <a:ext cx="1" cy="4097868"/>
          </a:xfrm>
          <a:prstGeom prst="line">
            <a:avLst/>
          </a:prstGeom>
          <a:ln w="3175">
            <a:solidFill/>
          </a:ln>
        </p:spPr>
        <p:txBody>
          <a:bodyPr lIns="40340" tIns="40340" rIns="40340" bIns="40340"/>
          <a:lstStyle/>
          <a:p>
            <a:pPr lvl="0" defTabSz="457200">
              <a:defRPr sz="1000">
                <a:latin typeface="+mj-lt"/>
                <a:ea typeface="+mj-ea"/>
                <a:cs typeface="+mj-cs"/>
                <a:sym typeface="Helvetica"/>
              </a:defRPr>
            </a:pP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2" name="Group 162"/>
          <p:cNvGrpSpPr/>
          <p:nvPr/>
        </p:nvGrpSpPr>
        <p:grpSpPr>
          <a:xfrm>
            <a:off x="0" y="0"/>
            <a:ext cx="12163425" cy="1286313"/>
            <a:chOff x="0" y="0"/>
            <a:chExt cx="12163425" cy="1286312"/>
          </a:xfrm>
        </p:grpSpPr>
        <p:pic>
          <p:nvPicPr>
            <p:cNvPr id="160" name="image4.png"/>
            <p:cNvPicPr/>
            <p:nvPr/>
          </p:nvPicPr>
          <p:blipFill>
            <a:blip r:embed="rId2">
              <a:extLst/>
            </a:blip>
            <a:stretch>
              <a:fillRect/>
            </a:stretch>
          </p:blipFill>
          <p:spPr>
            <a:xfrm>
              <a:off x="0" y="0"/>
              <a:ext cx="12163425" cy="1286313"/>
            </a:xfrm>
            <a:prstGeom prst="rect">
              <a:avLst/>
            </a:prstGeom>
            <a:ln w="12700" cap="flat">
              <a:noFill/>
              <a:miter lim="400000"/>
            </a:ln>
            <a:effectLst/>
          </p:spPr>
        </p:pic>
        <p:pic>
          <p:nvPicPr>
            <p:cNvPr id="161"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163" name="Shape 163"/>
          <p:cNvSpPr/>
          <p:nvPr>
            <p:ph type="title"/>
          </p:nvPr>
        </p:nvSpPr>
        <p:spPr>
          <a:xfrm>
            <a:off x="2806959" y="94537"/>
            <a:ext cx="7773956" cy="1325563"/>
          </a:xfrm>
          <a:prstGeom prst="rect">
            <a:avLst/>
          </a:prstGeom>
        </p:spPr>
        <p:txBody>
          <a:bodyPr lIns="0" tIns="0" rIns="0" bIns="0"/>
          <a:lstStyle>
            <a:lvl1pPr>
              <a:defRPr>
                <a:solidFill>
                  <a:srgbClr val="FFFFFF"/>
                </a:solidFill>
              </a:defRPr>
            </a:lvl1pPr>
          </a:lstStyle>
          <a:p>
            <a:pPr lvl="0">
              <a:defRPr sz="1800">
                <a:solidFill>
                  <a:srgbClr val="000000"/>
                </a:solidFill>
              </a:defRPr>
            </a:pPr>
            <a:r>
              <a:rPr sz="4400">
                <a:solidFill>
                  <a:srgbClr val="FFFFFF"/>
                </a:solidFill>
              </a:rPr>
              <a:t>SecurityScorecard can help</a:t>
            </a:r>
          </a:p>
        </p:txBody>
      </p:sp>
      <p:pic>
        <p:nvPicPr>
          <p:cNvPr id="164" name="image5.png"/>
          <p:cNvPicPr/>
          <p:nvPr/>
        </p:nvPicPr>
        <p:blipFill>
          <a:blip r:embed="rId4">
            <a:extLst/>
          </a:blip>
          <a:stretch>
            <a:fillRect/>
          </a:stretch>
        </p:blipFill>
        <p:spPr>
          <a:xfrm>
            <a:off x="1358354" y="1660804"/>
            <a:ext cx="9446716" cy="4704185"/>
          </a:xfrm>
          <a:prstGeom prst="rect">
            <a:avLst/>
          </a:prstGeom>
          <a:ln w="12700">
            <a:miter lim="400000"/>
          </a:ln>
        </p:spPr>
      </p:pic>
    </p:spTree>
  </p:cSld>
  <p:clrMapOvr>
    <a:masterClrMapping/>
  </p:clrMapOvr>
  <p:transition spd="slow"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Num" sz="quarter" idx="2"/>
          </p:nvPr>
        </p:nvSpPr>
        <p:spPr>
          <a:xfrm>
            <a:off x="7926758" y="6412707"/>
            <a:ext cx="1996052" cy="19498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lvl="0">
              <a:defRPr sz="1800">
                <a:solidFill>
                  <a:srgbClr val="000000"/>
                </a:solidFill>
              </a:defRPr>
            </a:pPr>
            <a:fld id="{86CB4B4D-7CA3-9044-876B-883B54F8677D}" type="slidenum">
              <a:rPr sz="700">
                <a:solidFill>
                  <a:srgbClr val="898989"/>
                </a:solidFill>
              </a:rPr>
            </a:fld>
          </a:p>
        </p:txBody>
      </p:sp>
      <p:grpSp>
        <p:nvGrpSpPr>
          <p:cNvPr id="171" name="Group 171"/>
          <p:cNvGrpSpPr/>
          <p:nvPr/>
        </p:nvGrpSpPr>
        <p:grpSpPr>
          <a:xfrm>
            <a:off x="2475215" y="1887611"/>
            <a:ext cx="6987570" cy="4360079"/>
            <a:chOff x="0" y="0"/>
            <a:chExt cx="6987568" cy="4360077"/>
          </a:xfrm>
        </p:grpSpPr>
        <p:pic>
          <p:nvPicPr>
            <p:cNvPr id="167" name="image34.png" descr="cloud1.png"/>
            <p:cNvPicPr/>
            <p:nvPr/>
          </p:nvPicPr>
          <p:blipFill>
            <a:blip r:embed="rId2">
              <a:extLst/>
            </a:blip>
            <a:stretch>
              <a:fillRect/>
            </a:stretch>
          </p:blipFill>
          <p:spPr>
            <a:xfrm>
              <a:off x="0" y="-1"/>
              <a:ext cx="6987569" cy="4294989"/>
            </a:xfrm>
            <a:prstGeom prst="rect">
              <a:avLst/>
            </a:prstGeom>
            <a:ln w="12700" cap="flat">
              <a:noFill/>
              <a:miter lim="400000"/>
            </a:ln>
            <a:effectLst>
              <a:outerShdw sx="100000" sy="100000" kx="0" ky="0" algn="b" rotWithShape="0" blurRad="254000" dist="114300" dir="2700000">
                <a:srgbClr val="333333">
                  <a:alpha val="64998"/>
                </a:srgbClr>
              </a:outerShdw>
            </a:effectLst>
          </p:spPr>
        </p:pic>
        <p:pic>
          <p:nvPicPr>
            <p:cNvPr id="168" name="image35.png" descr="salesforce.png"/>
            <p:cNvPicPr/>
            <p:nvPr/>
          </p:nvPicPr>
          <p:blipFill>
            <a:blip r:embed="rId3">
              <a:extLst/>
            </a:blip>
            <a:stretch>
              <a:fillRect/>
            </a:stretch>
          </p:blipFill>
          <p:spPr>
            <a:xfrm>
              <a:off x="2027843" y="631994"/>
              <a:ext cx="643068" cy="460456"/>
            </a:xfrm>
            <a:prstGeom prst="rect">
              <a:avLst/>
            </a:prstGeom>
            <a:ln w="12700" cap="flat">
              <a:noFill/>
              <a:miter lim="400000"/>
            </a:ln>
            <a:effectLst/>
          </p:spPr>
        </p:pic>
        <p:pic>
          <p:nvPicPr>
            <p:cNvPr id="169" name="image36.png" descr="Screen Shot 2014-04-30 at 10.38.53 AM.png"/>
            <p:cNvPicPr/>
            <p:nvPr/>
          </p:nvPicPr>
          <p:blipFill>
            <a:blip r:embed="rId4">
              <a:extLst/>
            </a:blip>
            <a:stretch>
              <a:fillRect/>
            </a:stretch>
          </p:blipFill>
          <p:spPr>
            <a:xfrm>
              <a:off x="4391579" y="166381"/>
              <a:ext cx="710496" cy="319869"/>
            </a:xfrm>
            <a:prstGeom prst="rect">
              <a:avLst/>
            </a:prstGeom>
            <a:ln w="12700" cap="flat">
              <a:noFill/>
              <a:miter lim="400000"/>
            </a:ln>
            <a:effectLst/>
          </p:spPr>
        </p:pic>
        <p:sp>
          <p:nvSpPr>
            <p:cNvPr id="170" name="Shape 170"/>
            <p:cNvSpPr/>
            <p:nvPr/>
          </p:nvSpPr>
          <p:spPr>
            <a:xfrm>
              <a:off x="2958104" y="4233077"/>
              <a:ext cx="107136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254" tIns="30254" rIns="30254" bIns="30254" numCol="1" anchor="t">
              <a:spAutoFit/>
            </a:bodyPr>
            <a:lstStyle>
              <a:lvl1pPr defTabSz="141591">
                <a:lnSpc>
                  <a:spcPct val="120000"/>
                </a:lnSpc>
                <a:defRPr sz="300">
                  <a:solidFill>
                    <a:srgbClr val="FFFFFF">
                      <a:alpha val="31000"/>
                    </a:srgbClr>
                  </a:solidFill>
                </a:defRPr>
              </a:lvl1pPr>
            </a:lstStyle>
            <a:p>
              <a:pPr lvl="0">
                <a:defRPr sz="1800">
                  <a:solidFill>
                    <a:srgbClr val="000000"/>
                  </a:solidFill>
                </a:defRPr>
              </a:pPr>
              <a:r>
                <a:rPr sz="300">
                  <a:solidFill>
                    <a:srgbClr val="FFFFFF">
                      <a:alpha val="31000"/>
                    </a:srgbClr>
                  </a:solidFill>
                </a:rPr>
                <a:t>www.securityscorecard.io</a:t>
              </a:r>
            </a:p>
          </p:txBody>
        </p:sp>
      </p:grpSp>
      <p:pic>
        <p:nvPicPr>
          <p:cNvPr id="172" name="image37.png" descr="clousd.png"/>
          <p:cNvPicPr/>
          <p:nvPr/>
        </p:nvPicPr>
        <p:blipFill>
          <a:blip r:embed="rId5">
            <a:extLst/>
          </a:blip>
          <a:stretch>
            <a:fillRect/>
          </a:stretch>
        </p:blipFill>
        <p:spPr>
          <a:xfrm>
            <a:off x="8764541" y="1823446"/>
            <a:ext cx="1207996" cy="1318685"/>
          </a:xfrm>
          <a:prstGeom prst="rect">
            <a:avLst/>
          </a:prstGeom>
          <a:ln w="12700">
            <a:miter lim="400000"/>
          </a:ln>
        </p:spPr>
      </p:pic>
      <p:pic>
        <p:nvPicPr>
          <p:cNvPr id="173" name="image38.png" descr="clousd.png"/>
          <p:cNvPicPr/>
          <p:nvPr/>
        </p:nvPicPr>
        <p:blipFill>
          <a:blip r:embed="rId6">
            <a:extLst/>
          </a:blip>
          <a:stretch>
            <a:fillRect/>
          </a:stretch>
        </p:blipFill>
        <p:spPr>
          <a:xfrm>
            <a:off x="8193788" y="1320426"/>
            <a:ext cx="659468" cy="719668"/>
          </a:xfrm>
          <a:prstGeom prst="rect">
            <a:avLst/>
          </a:prstGeom>
          <a:ln w="12700">
            <a:miter lim="400000"/>
          </a:ln>
        </p:spPr>
      </p:pic>
      <p:pic>
        <p:nvPicPr>
          <p:cNvPr id="174" name="image38.png" descr="clousd.png"/>
          <p:cNvPicPr/>
          <p:nvPr/>
        </p:nvPicPr>
        <p:blipFill>
          <a:blip r:embed="rId6">
            <a:extLst/>
          </a:blip>
          <a:stretch>
            <a:fillRect/>
          </a:stretch>
        </p:blipFill>
        <p:spPr>
          <a:xfrm>
            <a:off x="9598678" y="3470587"/>
            <a:ext cx="659468" cy="717552"/>
          </a:xfrm>
          <a:prstGeom prst="rect">
            <a:avLst/>
          </a:prstGeom>
          <a:ln w="12700">
            <a:miter lim="400000"/>
          </a:ln>
        </p:spPr>
      </p:pic>
      <p:sp>
        <p:nvSpPr>
          <p:cNvPr id="175" name="Shape 175"/>
          <p:cNvSpPr/>
          <p:nvPr>
            <p:ph type="title" idx="4294967295"/>
          </p:nvPr>
        </p:nvSpPr>
        <p:spPr>
          <a:xfrm>
            <a:off x="2450166" y="-5458"/>
            <a:ext cx="6060442" cy="1325564"/>
          </a:xfrm>
          <a:prstGeom prst="rect">
            <a:avLst/>
          </a:prstGeom>
        </p:spPr>
        <p:txBody>
          <a:bodyPr lIns="45718" tIns="45718" rIns="45718" bIns="45718">
            <a:normAutofit fontScale="100000" lnSpcReduction="0"/>
          </a:bodyPr>
          <a:lstStyle>
            <a:lvl1pPr algn="l">
              <a:lnSpc>
                <a:spcPct val="90000"/>
              </a:lnSpc>
              <a:defRPr sz="4400">
                <a:solidFill>
                  <a:srgbClr val="FFFFFF"/>
                </a:solidFill>
                <a:latin typeface="Calibri Light"/>
                <a:ea typeface="Calibri Light"/>
                <a:cs typeface="Calibri Light"/>
                <a:sym typeface="Calibri Light"/>
              </a:defRPr>
            </a:lvl1pPr>
          </a:lstStyle>
          <a:p>
            <a:pPr lvl="0">
              <a:defRPr sz="1800">
                <a:solidFill>
                  <a:srgbClr val="000000"/>
                </a:solidFill>
              </a:defRPr>
            </a:pPr>
            <a:r>
              <a:rPr sz="4400">
                <a:solidFill>
                  <a:srgbClr val="FFFFFF"/>
                </a:solidFill>
              </a:rPr>
              <a:t>About Me</a:t>
            </a:r>
          </a:p>
        </p:txBody>
      </p:sp>
      <p:grpSp>
        <p:nvGrpSpPr>
          <p:cNvPr id="178" name="Group 178"/>
          <p:cNvGrpSpPr/>
          <p:nvPr/>
        </p:nvGrpSpPr>
        <p:grpSpPr>
          <a:xfrm>
            <a:off x="14286" y="14168"/>
            <a:ext cx="12163428" cy="1286313"/>
            <a:chOff x="0" y="0"/>
            <a:chExt cx="12163426" cy="1286312"/>
          </a:xfrm>
        </p:grpSpPr>
        <p:pic>
          <p:nvPicPr>
            <p:cNvPr id="176" name="image4.png"/>
            <p:cNvPicPr/>
            <p:nvPr/>
          </p:nvPicPr>
          <p:blipFill>
            <a:blip r:embed="rId7">
              <a:extLst/>
            </a:blip>
            <a:stretch>
              <a:fillRect/>
            </a:stretch>
          </p:blipFill>
          <p:spPr>
            <a:xfrm>
              <a:off x="-1" y="0"/>
              <a:ext cx="12163428" cy="1286313"/>
            </a:xfrm>
            <a:prstGeom prst="rect">
              <a:avLst/>
            </a:prstGeom>
            <a:ln w="12700" cap="flat">
              <a:noFill/>
              <a:miter lim="400000"/>
            </a:ln>
            <a:effectLst/>
          </p:spPr>
        </p:pic>
        <p:pic>
          <p:nvPicPr>
            <p:cNvPr id="177" name="image3.png"/>
            <p:cNvPicPr/>
            <p:nvPr/>
          </p:nvPicPr>
          <p:blipFill>
            <a:blip r:embed="rId8">
              <a:extLst/>
            </a:blip>
            <a:stretch>
              <a:fillRect/>
            </a:stretch>
          </p:blipFill>
          <p:spPr>
            <a:xfrm>
              <a:off x="338612" y="240703"/>
              <a:ext cx="1620840" cy="657227"/>
            </a:xfrm>
            <a:prstGeom prst="rect">
              <a:avLst/>
            </a:prstGeom>
            <a:ln w="12700" cap="flat">
              <a:noFill/>
              <a:miter lim="400000"/>
            </a:ln>
            <a:effectLst/>
          </p:spPr>
        </p:pic>
      </p:gr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Num" sz="quarter" idx="2"/>
          </p:nvPr>
        </p:nvSpPr>
        <p:spPr>
          <a:xfrm>
            <a:off x="7926758" y="6345472"/>
            <a:ext cx="1996052" cy="19498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lvl="0">
              <a:defRPr sz="1800">
                <a:solidFill>
                  <a:srgbClr val="000000"/>
                </a:solidFill>
              </a:defRPr>
            </a:pPr>
            <a:fld id="{86CB4B4D-7CA3-9044-876B-883B54F8677D}" type="slidenum">
              <a:rPr sz="700">
                <a:solidFill>
                  <a:srgbClr val="898989"/>
                </a:solidFill>
              </a:rPr>
            </a:fld>
          </a:p>
        </p:txBody>
      </p:sp>
      <p:pic>
        <p:nvPicPr>
          <p:cNvPr id="181" name="image71.png" descr="DashboardLinks.png"/>
          <p:cNvPicPr/>
          <p:nvPr/>
        </p:nvPicPr>
        <p:blipFill>
          <a:blip r:embed="rId2">
            <a:extLst/>
          </a:blip>
          <a:stretch>
            <a:fillRect/>
          </a:stretch>
        </p:blipFill>
        <p:spPr>
          <a:xfrm>
            <a:off x="2706745" y="-1"/>
            <a:ext cx="7595595" cy="6858001"/>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xfrm>
            <a:off x="2383491" y="-226081"/>
            <a:ext cx="7653618" cy="1594039"/>
          </a:xfrm>
          <a:prstGeom prst="rect">
            <a:avLst/>
          </a:prstGeom>
        </p:spPr>
        <p:txBody>
          <a:bodyPr>
            <a:normAutofit fontScale="100000" lnSpcReduction="0"/>
          </a:bodyPr>
          <a:lstStyle>
            <a:lvl1pPr>
              <a:defRPr>
                <a:latin typeface="+mj-lt"/>
                <a:ea typeface="+mj-ea"/>
                <a:cs typeface="+mj-cs"/>
                <a:sym typeface="Helvetica"/>
              </a:defRPr>
            </a:lvl1pPr>
          </a:lstStyle>
          <a:p>
            <a:pPr lvl="0">
              <a:defRPr sz="1800"/>
            </a:pPr>
            <a:r>
              <a:rPr sz="3000"/>
              <a:t>We’re Hiring. Why Work Here?</a:t>
            </a:r>
          </a:p>
        </p:txBody>
      </p:sp>
      <p:sp>
        <p:nvSpPr>
          <p:cNvPr id="184" name="Shape 184"/>
          <p:cNvSpPr/>
          <p:nvPr>
            <p:ph type="body" idx="1"/>
          </p:nvPr>
        </p:nvSpPr>
        <p:spPr>
          <a:xfrm>
            <a:off x="1094005" y="958567"/>
            <a:ext cx="6478857" cy="2229772"/>
          </a:xfrm>
          <a:prstGeom prst="rect">
            <a:avLst/>
          </a:prstGeom>
        </p:spPr>
        <p:txBody>
          <a:bodyPr>
            <a:normAutofit fontScale="100000" lnSpcReduction="0"/>
          </a:bodyPr>
          <a:lstStyle/>
          <a:p>
            <a:pPr lvl="0" marL="239359" indent="-239359">
              <a:lnSpc>
                <a:spcPct val="81000"/>
              </a:lnSpc>
              <a:defRPr sz="1800"/>
            </a:pPr>
            <a:r>
              <a:rPr>
                <a:latin typeface="+mj-lt"/>
                <a:ea typeface="+mj-ea"/>
                <a:cs typeface="+mj-cs"/>
                <a:sym typeface="Helvetica"/>
              </a:rPr>
              <a:t>Well-funded security startup, solving a very big problem in cloud security.</a:t>
            </a:r>
            <a:endParaRPr sz="1400"/>
          </a:p>
          <a:p>
            <a:pPr lvl="0" marL="239359" indent="-239359">
              <a:lnSpc>
                <a:spcPct val="81000"/>
              </a:lnSpc>
              <a:defRPr sz="1800"/>
            </a:pPr>
            <a:r>
              <a:rPr>
                <a:latin typeface="+mj-lt"/>
                <a:ea typeface="+mj-ea"/>
                <a:cs typeface="+mj-cs"/>
                <a:sym typeface="Helvetica"/>
              </a:rPr>
              <a:t>Patented technology utilized in a new way.</a:t>
            </a:r>
            <a:endParaRPr sz="1400"/>
          </a:p>
          <a:p>
            <a:pPr lvl="0" marL="239359" indent="-239359">
              <a:lnSpc>
                <a:spcPct val="81000"/>
              </a:lnSpc>
              <a:defRPr sz="1800"/>
            </a:pPr>
            <a:r>
              <a:rPr>
                <a:latin typeface="+mj-lt"/>
                <a:ea typeface="+mj-ea"/>
                <a:cs typeface="+mj-cs"/>
                <a:sym typeface="Helvetica"/>
              </a:rPr>
              <a:t>Medical/dental/etc. benefits.</a:t>
            </a:r>
            <a:endParaRPr sz="1400"/>
          </a:p>
          <a:p>
            <a:pPr lvl="0" marL="239359" indent="-239359">
              <a:lnSpc>
                <a:spcPct val="81000"/>
              </a:lnSpc>
              <a:defRPr sz="1800"/>
            </a:pPr>
            <a:r>
              <a:rPr>
                <a:latin typeface="+mj-lt"/>
                <a:ea typeface="+mj-ea"/>
                <a:cs typeface="+mj-cs"/>
                <a:sym typeface="Helvetica"/>
              </a:rPr>
              <a:t>Great office space in FlatIron right near subway.</a:t>
            </a:r>
            <a:endParaRPr sz="1400"/>
          </a:p>
          <a:p>
            <a:pPr lvl="0" marL="239359" indent="-239359">
              <a:lnSpc>
                <a:spcPct val="81000"/>
              </a:lnSpc>
              <a:defRPr sz="1800"/>
            </a:pPr>
            <a:r>
              <a:rPr>
                <a:latin typeface="+mj-lt"/>
                <a:ea typeface="+mj-ea"/>
                <a:cs typeface="+mj-cs"/>
                <a:sym typeface="Helvetica"/>
              </a:rPr>
              <a:t>Flexible hours. Top-notch compensation + stock options.</a:t>
            </a:r>
          </a:p>
        </p:txBody>
      </p:sp>
      <p:sp>
        <p:nvSpPr>
          <p:cNvPr id="185" name="Shape 185"/>
          <p:cNvSpPr/>
          <p:nvPr>
            <p:ph type="sldNum" sz="quarter" idx="2"/>
          </p:nvPr>
        </p:nvSpPr>
        <p:spPr>
          <a:xfrm>
            <a:off x="7937964" y="6222207"/>
            <a:ext cx="1996051" cy="19498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lvl="0">
              <a:defRPr sz="1800">
                <a:solidFill>
                  <a:srgbClr val="000000"/>
                </a:solidFill>
              </a:defRPr>
            </a:pPr>
            <a:fld id="{86CB4B4D-7CA3-9044-876B-883B54F8677D}" type="slidenum">
              <a:rPr sz="700">
                <a:solidFill>
                  <a:srgbClr val="898989"/>
                </a:solidFill>
              </a:rPr>
            </a:fld>
          </a:p>
        </p:txBody>
      </p:sp>
      <p:sp>
        <p:nvSpPr>
          <p:cNvPr id="186" name="Shape 186"/>
          <p:cNvSpPr/>
          <p:nvPr/>
        </p:nvSpPr>
        <p:spPr>
          <a:xfrm>
            <a:off x="1672482" y="3010284"/>
            <a:ext cx="4110392" cy="3941480"/>
          </a:xfrm>
          <a:prstGeom prst="rect">
            <a:avLst/>
          </a:prstGeom>
          <a:ln w="12700">
            <a:miter lim="400000"/>
          </a:ln>
          <a:extLst>
            <a:ext uri="{C572A759-6A51-4108-AA02-DFA0A04FC94B}">
              <ma14:wrappingTextBoxFlag xmlns:ma14="http://schemas.microsoft.com/office/mac/drawingml/2011/main" val="1"/>
            </a:ext>
          </a:extLst>
        </p:spPr>
        <p:txBody>
          <a:bodyPr lIns="40339" tIns="40339" rIns="40339" bIns="40339">
            <a:spAutoFit/>
          </a:bodyPr>
          <a:lstStyle/>
          <a:p>
            <a:pPr lvl="0" defTabSz="665348">
              <a:lnSpc>
                <a:spcPct val="90000"/>
              </a:lnSpc>
              <a:spcBef>
                <a:spcPts val="800"/>
              </a:spcBef>
            </a:pPr>
            <a:r>
              <a:rPr b="1" sz="2000">
                <a:latin typeface="Calibri"/>
                <a:ea typeface="Calibri"/>
                <a:cs typeface="Calibri"/>
                <a:sym typeface="Calibri"/>
              </a:rPr>
              <a:t>Open Positions:</a:t>
            </a:r>
            <a:endParaRPr sz="1400">
              <a:latin typeface="+mn-lt"/>
              <a:ea typeface="+mn-ea"/>
              <a:cs typeface="+mn-cs"/>
              <a:sym typeface="Helvetica Neue"/>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Front-end Engineer </a:t>
            </a:r>
            <a:endParaRPr sz="1400">
              <a:latin typeface="+mn-lt"/>
              <a:ea typeface="+mn-ea"/>
              <a:cs typeface="+mn-cs"/>
              <a:sym typeface="Helvetica Neue"/>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UI Designer</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Data Scientist</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DevOps Engineer</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Java Developer</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Software Engineer</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Threat Intel Researcher</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VP Engineering</a:t>
            </a:r>
            <a:endParaRPr b="1" sz="2000">
              <a:solidFill>
                <a:srgbClr val="0070C0"/>
              </a:solidFill>
              <a:latin typeface="Calibri"/>
              <a:ea typeface="Calibri"/>
              <a:cs typeface="Calibri"/>
              <a:sym typeface="Calibri"/>
            </a:endParaRPr>
          </a:p>
          <a:p>
            <a:pPr lvl="0" defTabSz="665348">
              <a:lnSpc>
                <a:spcPct val="90000"/>
              </a:lnSpc>
              <a:spcBef>
                <a:spcPts val="800"/>
              </a:spcBef>
              <a:buClr>
                <a:srgbClr val="0070C0"/>
              </a:buClr>
              <a:buSzPct val="100000"/>
              <a:buFont typeface="Arial"/>
              <a:buChar char="•"/>
            </a:pPr>
            <a:r>
              <a:rPr b="1" sz="2000">
                <a:solidFill>
                  <a:srgbClr val="0070C0"/>
                </a:solidFill>
                <a:latin typeface="Calibri"/>
                <a:ea typeface="Calibri"/>
                <a:cs typeface="Calibri"/>
                <a:sym typeface="Calibri"/>
              </a:rPr>
              <a:t> Data Engineer</a:t>
            </a:r>
            <a:endParaRPr sz="1400">
              <a:latin typeface="+mj-lt"/>
              <a:ea typeface="+mj-ea"/>
              <a:cs typeface="+mj-cs"/>
              <a:sym typeface="Helvetica"/>
            </a:endParaRPr>
          </a:p>
        </p:txBody>
      </p:sp>
      <p:pic>
        <p:nvPicPr>
          <p:cNvPr id="187" name="image75.jpeg"/>
          <p:cNvPicPr/>
          <p:nvPr/>
        </p:nvPicPr>
        <p:blipFill>
          <a:blip r:embed="rId2">
            <a:extLst/>
          </a:blip>
          <a:stretch>
            <a:fillRect/>
          </a:stretch>
        </p:blipFill>
        <p:spPr>
          <a:xfrm>
            <a:off x="7453095" y="1251949"/>
            <a:ext cx="4721509" cy="4721509"/>
          </a:xfrm>
          <a:prstGeom prst="rect">
            <a:avLst/>
          </a:prstGeom>
          <a:ln w="12700">
            <a:miter lim="400000"/>
          </a:ln>
        </p:spPr>
      </p:pic>
      <p:sp>
        <p:nvSpPr>
          <p:cNvPr id="188" name="Shape 188"/>
          <p:cNvSpPr/>
          <p:nvPr/>
        </p:nvSpPr>
        <p:spPr>
          <a:xfrm>
            <a:off x="7927917" y="6127928"/>
            <a:ext cx="3771865" cy="383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defTabSz="665348">
              <a:lnSpc>
                <a:spcPct val="90000"/>
              </a:lnSpc>
              <a:spcBef>
                <a:spcPts val="800"/>
              </a:spcBef>
              <a:buFont typeface="Arial"/>
            </a:pPr>
            <a:r>
              <a:rPr sz="2000">
                <a:latin typeface="Calibri"/>
                <a:ea typeface="Calibri"/>
                <a:cs typeface="Calibri"/>
                <a:sym typeface="Calibri"/>
              </a:rPr>
              <a:t>Contact us @ </a:t>
            </a:r>
            <a:r>
              <a:rPr sz="1400" u="sng">
                <a:solidFill>
                  <a:srgbClr val="0000FF"/>
                </a:solidFill>
                <a:uFill>
                  <a:solidFill>
                    <a:srgbClr val="0000FF"/>
                  </a:solidFill>
                </a:uFill>
                <a:latin typeface="+mj-lt"/>
                <a:ea typeface="+mj-ea"/>
                <a:cs typeface="+mj-cs"/>
                <a:sym typeface="Helvetica"/>
                <a:hlinkClick r:id="rId3" invalidUrl="" action="" tgtFrame="" tooltip="" history="1" highlightClick="0" endSnd="0"/>
              </a:rPr>
              <a:t>info@securityscorecard.io</a:t>
            </a:r>
            <a:r>
              <a:rPr sz="1700">
                <a:latin typeface="Calibri"/>
                <a:ea typeface="Calibri"/>
                <a:cs typeface="Calibri"/>
                <a:sym typeface="Calibri"/>
              </a:rPr>
              <a:t> </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92" name="Group 192"/>
          <p:cNvGrpSpPr/>
          <p:nvPr/>
        </p:nvGrpSpPr>
        <p:grpSpPr>
          <a:xfrm>
            <a:off x="14286" y="14168"/>
            <a:ext cx="12163428" cy="1286313"/>
            <a:chOff x="0" y="0"/>
            <a:chExt cx="12163426" cy="1286312"/>
          </a:xfrm>
        </p:grpSpPr>
        <p:pic>
          <p:nvPicPr>
            <p:cNvPr id="190" name="image4.png"/>
            <p:cNvPicPr/>
            <p:nvPr/>
          </p:nvPicPr>
          <p:blipFill>
            <a:blip r:embed="rId2">
              <a:extLst/>
            </a:blip>
            <a:stretch>
              <a:fillRect/>
            </a:stretch>
          </p:blipFill>
          <p:spPr>
            <a:xfrm>
              <a:off x="-1" y="0"/>
              <a:ext cx="12163428" cy="1286313"/>
            </a:xfrm>
            <a:prstGeom prst="rect">
              <a:avLst/>
            </a:prstGeom>
            <a:ln w="12700" cap="flat">
              <a:noFill/>
              <a:miter lim="400000"/>
            </a:ln>
            <a:effectLst/>
          </p:spPr>
        </p:pic>
        <p:pic>
          <p:nvPicPr>
            <p:cNvPr id="191" name="image3.png"/>
            <p:cNvPicPr/>
            <p:nvPr/>
          </p:nvPicPr>
          <p:blipFill>
            <a:blip r:embed="rId3">
              <a:extLst/>
            </a:blip>
            <a:stretch>
              <a:fillRect/>
            </a:stretch>
          </p:blipFill>
          <p:spPr>
            <a:xfrm>
              <a:off x="338612" y="240703"/>
              <a:ext cx="1620840" cy="657227"/>
            </a:xfrm>
            <a:prstGeom prst="rect">
              <a:avLst/>
            </a:prstGeom>
            <a:ln w="12700" cap="flat">
              <a:noFill/>
              <a:miter lim="400000"/>
            </a:ln>
            <a:effectLst/>
          </p:spPr>
        </p:pic>
      </p:grpSp>
      <p:sp>
        <p:nvSpPr>
          <p:cNvPr id="193" name="Shape 193"/>
          <p:cNvSpPr/>
          <p:nvPr>
            <p:ph type="title"/>
          </p:nvPr>
        </p:nvSpPr>
        <p:spPr>
          <a:xfrm>
            <a:off x="2450166" y="-5458"/>
            <a:ext cx="6060442" cy="1325564"/>
          </a:xfrm>
          <a:prstGeom prst="rect">
            <a:avLst/>
          </a:prstGeom>
        </p:spPr>
        <p:txBody>
          <a:bodyPr/>
          <a:lstStyle>
            <a:lvl1pPr>
              <a:defRPr>
                <a:solidFill>
                  <a:srgbClr val="FFFFFF"/>
                </a:solidFill>
              </a:defRPr>
            </a:lvl1pPr>
          </a:lstStyle>
          <a:p>
            <a:pPr lvl="0">
              <a:defRPr sz="1800">
                <a:solidFill>
                  <a:srgbClr val="000000"/>
                </a:solidFill>
              </a:defRPr>
            </a:pPr>
            <a:r>
              <a:rPr sz="4400">
                <a:solidFill>
                  <a:srgbClr val="FFFFFF"/>
                </a:solidFill>
              </a:rPr>
              <a:t>About Me</a:t>
            </a:r>
          </a:p>
        </p:txBody>
      </p:sp>
      <p:sp>
        <p:nvSpPr>
          <p:cNvPr id="194" name="Shape 194"/>
          <p:cNvSpPr/>
          <p:nvPr>
            <p:ph type="sldNum" sz="quarter" idx="2"/>
          </p:nvPr>
        </p:nvSpPr>
        <p:spPr>
          <a:xfrm>
            <a:off x="11404600" y="6974726"/>
            <a:ext cx="711200" cy="147830"/>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marL="228600" algn="l" defTabSz="457200">
              <a:lnSpc>
                <a:spcPct val="115000"/>
              </a:lnSpc>
              <a:defRPr sz="11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fld id="{86CB4B4D-7CA3-9044-876B-883B54F8677D}" type="slidenum">
              <a:rPr sz="1100">
                <a:solidFill>
                  <a:srgbClr val="808080"/>
                </a:solidFill>
                <a:uFill>
                  <a:solidFill>
                    <a:srgbClr val="808080"/>
                  </a:solidFill>
                </a:uFill>
              </a:rPr>
            </a:fld>
          </a:p>
        </p:txBody>
      </p:sp>
      <p:sp>
        <p:nvSpPr>
          <p:cNvPr id="195" name="Shape 195"/>
          <p:cNvSpPr/>
          <p:nvPr/>
        </p:nvSpPr>
        <p:spPr>
          <a:xfrm>
            <a:off x="378940" y="5924153"/>
            <a:ext cx="4308124"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endParaRPr>
              <a:latin typeface="Calibri"/>
              <a:ea typeface="Calibri"/>
              <a:cs typeface="Calibri"/>
              <a:sym typeface="Calibri"/>
            </a:endParaRPr>
          </a:p>
          <a:p>
            <a:pPr lvl="0"/>
            <a:r>
              <a:rPr u="sng">
                <a:solidFill>
                  <a:srgbClr val="0000FF"/>
                </a:solidFill>
                <a:uFill>
                  <a:solidFill>
                    <a:srgbClr val="0000FF"/>
                  </a:solidFill>
                </a:uFill>
                <a:latin typeface="Calibri"/>
                <a:ea typeface="Calibri"/>
                <a:cs typeface="Calibri"/>
                <a:sym typeface="Calibri"/>
                <a:hlinkClick r:id="rId4" invalidUrl="" action="" tgtFrame="" tooltip="" history="1" highlightClick="0" endSnd="0"/>
              </a:rPr>
              <a:t>http://www.agilemobiledeveloper.com/</a:t>
            </a:r>
            <a:endParaRPr b="1">
              <a:latin typeface="Calibri"/>
              <a:ea typeface="Calibri"/>
              <a:cs typeface="Calibri"/>
              <a:sym typeface="Calibri"/>
            </a:endParaRPr>
          </a:p>
        </p:txBody>
      </p:sp>
      <p:pic>
        <p:nvPicPr>
          <p:cNvPr id="196" name="image6.png"/>
          <p:cNvPicPr/>
          <p:nvPr/>
        </p:nvPicPr>
        <p:blipFill>
          <a:blip r:embed="rId5">
            <a:extLst/>
          </a:blip>
          <a:stretch>
            <a:fillRect/>
          </a:stretch>
        </p:blipFill>
        <p:spPr>
          <a:xfrm>
            <a:off x="4951112" y="5354627"/>
            <a:ext cx="2540002" cy="1155702"/>
          </a:xfrm>
          <a:prstGeom prst="rect">
            <a:avLst/>
          </a:prstGeom>
          <a:ln w="12700">
            <a:miter lim="400000"/>
          </a:ln>
        </p:spPr>
      </p:pic>
      <p:sp>
        <p:nvSpPr>
          <p:cNvPr id="197" name="Shape 197"/>
          <p:cNvSpPr/>
          <p:nvPr/>
        </p:nvSpPr>
        <p:spPr>
          <a:xfrm>
            <a:off x="196464" y="1423760"/>
            <a:ext cx="7209081" cy="3543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2700">
                <a:latin typeface="Calibri"/>
                <a:ea typeface="Calibri"/>
                <a:cs typeface="Calibri"/>
                <a:sym typeface="Calibri"/>
              </a:rPr>
              <a:t>Senior Software Engineer @ SecurityScorecard</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Former Senior Field Engineer @ Pivotal</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15+ years of Java Development</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DZone Most Valuable Blogger</a:t>
            </a:r>
            <a:endParaRPr sz="2700">
              <a:latin typeface="Calibri"/>
              <a:ea typeface="Calibri"/>
              <a:cs typeface="Calibri"/>
              <a:sym typeface="Calibri"/>
            </a:endParaRPr>
          </a:p>
          <a:p>
            <a:pPr lvl="0"/>
            <a:endParaRPr sz="2700">
              <a:latin typeface="Calibri"/>
              <a:ea typeface="Calibri"/>
              <a:cs typeface="Calibri"/>
              <a:sym typeface="Calibri"/>
            </a:endParaRPr>
          </a:p>
          <a:p>
            <a:pPr lvl="0"/>
            <a:r>
              <a:rPr sz="2700">
                <a:latin typeface="Calibri"/>
                <a:ea typeface="Calibri"/>
                <a:cs typeface="Calibri"/>
                <a:sym typeface="Calibri"/>
              </a:rPr>
              <a:t>BS and MS in Computer Science</a:t>
            </a:r>
          </a:p>
        </p:txBody>
      </p:sp>
      <p:sp>
        <p:nvSpPr>
          <p:cNvPr id="198" name="Shape 198"/>
          <p:cNvSpPr/>
          <p:nvPr/>
        </p:nvSpPr>
        <p:spPr>
          <a:xfrm>
            <a:off x="410985" y="5445731"/>
            <a:ext cx="323723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u="sng">
                <a:solidFill>
                  <a:srgbClr val="0000FF"/>
                </a:solidFill>
                <a:uFill>
                  <a:solidFill>
                    <a:srgbClr val="0000FF"/>
                  </a:solidFill>
                </a:uFill>
                <a:latin typeface="Calibri"/>
                <a:ea typeface="Calibri"/>
                <a:cs typeface="Calibri"/>
                <a:sym typeface="Calibri"/>
                <a:hlinkClick r:id="rId6" invalidUrl="" action="" tgtFrame="" tooltip="" history="1" highlightClick="0" endSnd="0"/>
              </a:defRPr>
            </a:lvl1pPr>
          </a:lstStyle>
          <a:p>
            <a:pPr lvl="0">
              <a:defRPr u="none">
                <a:solidFill>
                  <a:srgbClr val="000000"/>
                </a:solidFill>
                <a:uFillTx/>
              </a:defRPr>
            </a:pPr>
            <a:r>
              <a:rPr u="sng">
                <a:solidFill>
                  <a:srgbClr val="0000FF"/>
                </a:solidFill>
                <a:uFill>
                  <a:solidFill>
                    <a:srgbClr val="0000FF"/>
                  </a:solidFill>
                </a:uFill>
                <a:hlinkClick r:id="rId6" invalidUrl="" action="" tgtFrame="" tooltip="" history="1" highlightClick="0" endSnd="0"/>
              </a:rPr>
              <a:t>https://twitter.com/PaaSDev/</a:t>
            </a:r>
          </a:p>
        </p:txBody>
      </p:sp>
      <p:pic>
        <p:nvPicPr>
          <p:cNvPr id="199" name="image1.tif"/>
          <p:cNvPicPr/>
          <p:nvPr/>
        </p:nvPicPr>
        <p:blipFill>
          <a:blip r:embed="rId7">
            <a:extLst/>
          </a:blip>
          <a:stretch>
            <a:fillRect/>
          </a:stretch>
        </p:blipFill>
        <p:spPr>
          <a:xfrm>
            <a:off x="8040486" y="1495774"/>
            <a:ext cx="3962746" cy="5283659"/>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311199" y="1575024"/>
            <a:ext cx="11214002" cy="3804919"/>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p>
            <a:pPr lvl="0"/>
            <a:r>
              <a:rPr sz="2400">
                <a:latin typeface="Verdana"/>
                <a:ea typeface="Verdana"/>
                <a:cs typeface="Verdana"/>
                <a:sym typeface="Verdana"/>
              </a:rPr>
              <a:t>Redis is an open source, flexible data store.   It does key-value pairs, but a lot more.  You can store lists, hash, sets, hyperloglog, bitmaps and sorted sets.  This leads to a lot of practice purposes like caching, counters, analytics and storing specialized data.   </a:t>
            </a:r>
            <a:endParaRPr sz="2400">
              <a:latin typeface="Verdana"/>
              <a:ea typeface="Verdana"/>
              <a:cs typeface="Verdana"/>
              <a:sym typeface="Verdana"/>
            </a:endParaRPr>
          </a:p>
          <a:p>
            <a:pPr lvl="0"/>
            <a:endParaRPr sz="2400">
              <a:latin typeface="Verdana"/>
              <a:ea typeface="Verdana"/>
              <a:cs typeface="Verdana"/>
              <a:sym typeface="Verdana"/>
            </a:endParaRPr>
          </a:p>
          <a:p>
            <a:pPr lvl="0"/>
            <a:r>
              <a:rPr sz="2400">
                <a:latin typeface="Verdana"/>
                <a:ea typeface="Verdana"/>
                <a:cs typeface="Verdana"/>
                <a:sym typeface="Verdana"/>
              </a:rPr>
              <a:t>Redis is a NoSQL store that supports incrementing, appending to strings, adding to lists, set operations and more.</a:t>
            </a:r>
            <a:endParaRPr sz="2400">
              <a:latin typeface="Verdana"/>
              <a:ea typeface="Verdana"/>
              <a:cs typeface="Verdana"/>
              <a:sym typeface="Verdana"/>
            </a:endParaRPr>
          </a:p>
          <a:p>
            <a:pPr lvl="0"/>
            <a:endParaRPr sz="2400">
              <a:latin typeface="Calibri"/>
              <a:ea typeface="Calibri"/>
              <a:cs typeface="Calibri"/>
              <a:sym typeface="Calibri"/>
            </a:endParaRPr>
          </a:p>
          <a:p>
            <a:pPr lvl="0"/>
            <a:r>
              <a:rPr sz="2400">
                <a:latin typeface="Verdana"/>
                <a:ea typeface="Verdana"/>
                <a:cs typeface="Verdana"/>
                <a:sym typeface="Verdana"/>
              </a:rPr>
              <a:t>Redis is used for caching in Spring, sessions in Spring and for analytics in Spring XD. Redis is used by many of the Internet giants like Twitter.</a:t>
            </a:r>
          </a:p>
        </p:txBody>
      </p:sp>
      <p:grpSp>
        <p:nvGrpSpPr>
          <p:cNvPr id="204" name="Group 204"/>
          <p:cNvGrpSpPr/>
          <p:nvPr/>
        </p:nvGrpSpPr>
        <p:grpSpPr>
          <a:xfrm>
            <a:off x="19799" y="-9043"/>
            <a:ext cx="12163428" cy="1286314"/>
            <a:chOff x="0" y="0"/>
            <a:chExt cx="12163426" cy="1286313"/>
          </a:xfrm>
        </p:grpSpPr>
        <p:pic>
          <p:nvPicPr>
            <p:cNvPr id="202" name="image4.png"/>
            <p:cNvPicPr/>
            <p:nvPr/>
          </p:nvPicPr>
          <p:blipFill>
            <a:blip r:embed="rId3">
              <a:extLst/>
            </a:blip>
            <a:stretch>
              <a:fillRect/>
            </a:stretch>
          </p:blipFill>
          <p:spPr>
            <a:xfrm>
              <a:off x="-1" y="0"/>
              <a:ext cx="12163428" cy="1286314"/>
            </a:xfrm>
            <a:prstGeom prst="rect">
              <a:avLst/>
            </a:prstGeom>
            <a:ln w="12700" cap="flat">
              <a:noFill/>
              <a:miter lim="400000"/>
            </a:ln>
            <a:effectLst/>
          </p:spPr>
        </p:pic>
        <p:pic>
          <p:nvPicPr>
            <p:cNvPr id="203" name="image3.png"/>
            <p:cNvPicPr/>
            <p:nvPr/>
          </p:nvPicPr>
          <p:blipFill>
            <a:blip r:embed="rId4">
              <a:extLst/>
            </a:blip>
            <a:stretch>
              <a:fillRect/>
            </a:stretch>
          </p:blipFill>
          <p:spPr>
            <a:xfrm>
              <a:off x="338612" y="240703"/>
              <a:ext cx="1620840" cy="657228"/>
            </a:xfrm>
            <a:prstGeom prst="rect">
              <a:avLst/>
            </a:prstGeom>
            <a:ln w="12700" cap="flat">
              <a:noFill/>
              <a:miter lim="400000"/>
            </a:ln>
            <a:effectLst/>
          </p:spPr>
        </p:pic>
      </p:grpSp>
      <p:pic>
        <p:nvPicPr>
          <p:cNvPr id="205" name="image7.png"/>
          <p:cNvPicPr/>
          <p:nvPr/>
        </p:nvPicPr>
        <p:blipFill>
          <a:blip r:embed="rId5">
            <a:extLst/>
          </a:blip>
          <a:stretch>
            <a:fillRect/>
          </a:stretch>
        </p:blipFill>
        <p:spPr>
          <a:xfrm>
            <a:off x="8280828" y="17983"/>
            <a:ext cx="3694693" cy="1232262"/>
          </a:xfrm>
          <a:prstGeom prst="rect">
            <a:avLst/>
          </a:prstGeom>
          <a:ln w="12700">
            <a:miter lim="400000"/>
          </a:ln>
        </p:spPr>
      </p:pic>
      <p:grpSp>
        <p:nvGrpSpPr>
          <p:cNvPr id="208" name="Group 208"/>
          <p:cNvGrpSpPr/>
          <p:nvPr/>
        </p:nvGrpSpPr>
        <p:grpSpPr>
          <a:xfrm>
            <a:off x="14286" y="-9043"/>
            <a:ext cx="12163428" cy="1286314"/>
            <a:chOff x="0" y="0"/>
            <a:chExt cx="12163426" cy="1286313"/>
          </a:xfrm>
        </p:grpSpPr>
        <p:pic>
          <p:nvPicPr>
            <p:cNvPr id="206" name="image4.png"/>
            <p:cNvPicPr/>
            <p:nvPr/>
          </p:nvPicPr>
          <p:blipFill>
            <a:blip r:embed="rId3">
              <a:extLst/>
            </a:blip>
            <a:stretch>
              <a:fillRect/>
            </a:stretch>
          </p:blipFill>
          <p:spPr>
            <a:xfrm>
              <a:off x="-1" y="0"/>
              <a:ext cx="12163428" cy="1286314"/>
            </a:xfrm>
            <a:prstGeom prst="rect">
              <a:avLst/>
            </a:prstGeom>
            <a:ln w="12700" cap="flat">
              <a:noFill/>
              <a:miter lim="400000"/>
            </a:ln>
            <a:effectLst/>
          </p:spPr>
        </p:pic>
        <p:pic>
          <p:nvPicPr>
            <p:cNvPr id="207" name="image3.png"/>
            <p:cNvPicPr/>
            <p:nvPr/>
          </p:nvPicPr>
          <p:blipFill>
            <a:blip r:embed="rId4">
              <a:extLst/>
            </a:blip>
            <a:stretch>
              <a:fillRect/>
            </a:stretch>
          </p:blipFill>
          <p:spPr>
            <a:xfrm>
              <a:off x="338612" y="240703"/>
              <a:ext cx="1620840" cy="657228"/>
            </a:xfrm>
            <a:prstGeom prst="rect">
              <a:avLst/>
            </a:prstGeom>
            <a:ln w="12700" cap="flat">
              <a:noFill/>
              <a:miter lim="400000"/>
            </a:ln>
            <a:effectLst/>
          </p:spPr>
        </p:pic>
      </p:grpSp>
      <p:pic>
        <p:nvPicPr>
          <p:cNvPr id="209" name="image7.png"/>
          <p:cNvPicPr/>
          <p:nvPr/>
        </p:nvPicPr>
        <p:blipFill>
          <a:blip r:embed="rId5">
            <a:extLst/>
          </a:blip>
          <a:stretch>
            <a:fillRect/>
          </a:stretch>
        </p:blipFill>
        <p:spPr>
          <a:xfrm>
            <a:off x="8275315" y="17983"/>
            <a:ext cx="3694693" cy="1232262"/>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5B9BD5"/>
          </a:solidFill>
          <a:prstDash val="solid"/>
          <a:bevel/>
        </a:ln>
        <a:effectLst/>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B9BD5"/>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5B9BD5"/>
          </a:solidFill>
          <a:prstDash val="solid"/>
          <a:bevel/>
        </a:ln>
        <a:effectLst/>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B9BD5"/>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